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7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Canva Sans" panose="020B0604020202020204" charset="0"/>
      <p:regular r:id="rId23"/>
    </p:embeddedFont>
    <p:embeddedFont>
      <p:font typeface="Canva Sans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36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224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2.wav"/><Relationship Id="rId7" Type="http://schemas.openxmlformats.org/officeDocument/2006/relationships/image" Target="../media/image8.sv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5.png"/><Relationship Id="rId4" Type="http://schemas.openxmlformats.org/officeDocument/2006/relationships/audio" Target="../media/media2.wav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llcorrectgames.com/localization-pricing/" TargetMode="Externa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81761" y="2340570"/>
            <a:ext cx="7724477" cy="3435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0"/>
              </a:lnSpc>
              <a:spcBef>
                <a:spcPct val="0"/>
              </a:spcBef>
            </a:pPr>
            <a:r>
              <a:rPr lang="en-US" sz="20000" b="1" spc="-800" dirty="0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DUBAI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45062" y="6418263"/>
            <a:ext cx="17397876" cy="306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spc="-69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Autorzy: Natalia Iwańska, Klaudia Janicka, Wiktor Jeżowski, 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spc="-69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Kajetan Kołodziejczyk, Michał Wiktorowski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endParaRPr lang="en-US" sz="3499" b="1" spc="-69">
              <a:solidFill>
                <a:srgbClr val="36211B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 spc="-69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Opiekunowie: dr hab. inż. Maciej Piasecki, dr inż. Piotr Syga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endParaRPr lang="en-US" sz="3499" b="1" spc="-69">
              <a:solidFill>
                <a:srgbClr val="36211B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202763" cy="49530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59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09904" y="446267"/>
            <a:ext cx="2814574" cy="2814574"/>
          </a:xfrm>
          <a:custGeom>
            <a:avLst/>
            <a:gdLst/>
            <a:ahLst/>
            <a:cxnLst/>
            <a:rect l="l" t="t" r="r" b="b"/>
            <a:pathLst>
              <a:path w="2814574" h="2814574">
                <a:moveTo>
                  <a:pt x="0" y="0"/>
                </a:moveTo>
                <a:lnTo>
                  <a:pt x="2814574" y="0"/>
                </a:lnTo>
                <a:lnTo>
                  <a:pt x="2814574" y="2814574"/>
                </a:lnTo>
                <a:lnTo>
                  <a:pt x="0" y="28145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TextBox 3"/>
          <p:cNvSpPr txBox="1"/>
          <p:nvPr/>
        </p:nvSpPr>
        <p:spPr>
          <a:xfrm>
            <a:off x="481215" y="197803"/>
            <a:ext cx="9891961" cy="125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 spc="-296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Metody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230148" cy="49530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59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1215" y="1362381"/>
            <a:ext cx="156171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 spc="-103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TTS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088835" y="3074694"/>
            <a:ext cx="13199165" cy="6135981"/>
            <a:chOff x="0" y="0"/>
            <a:chExt cx="17598887" cy="818130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851892" cy="913302"/>
              <a:chOff x="0" y="0"/>
              <a:chExt cx="663673" cy="71151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63673" cy="711515"/>
              </a:xfrm>
              <a:custGeom>
                <a:avLst/>
                <a:gdLst/>
                <a:ahLst/>
                <a:cxnLst/>
                <a:rect l="l" t="t" r="r" b="b"/>
                <a:pathLst>
                  <a:path w="663673" h="711515">
                    <a:moveTo>
                      <a:pt x="663673" y="355757"/>
                    </a:moveTo>
                    <a:lnTo>
                      <a:pt x="257273" y="0"/>
                    </a:lnTo>
                    <a:lnTo>
                      <a:pt x="257273" y="203200"/>
                    </a:lnTo>
                    <a:lnTo>
                      <a:pt x="0" y="203200"/>
                    </a:lnTo>
                    <a:lnTo>
                      <a:pt x="0" y="508315"/>
                    </a:lnTo>
                    <a:lnTo>
                      <a:pt x="257273" y="508315"/>
                    </a:lnTo>
                    <a:lnTo>
                      <a:pt x="257273" y="711515"/>
                    </a:lnTo>
                    <a:lnTo>
                      <a:pt x="663673" y="355757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74625"/>
                <a:ext cx="562073" cy="333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1662602"/>
              <a:ext cx="851892" cy="913302"/>
              <a:chOff x="0" y="0"/>
              <a:chExt cx="663673" cy="71151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63673" cy="711515"/>
              </a:xfrm>
              <a:custGeom>
                <a:avLst/>
                <a:gdLst/>
                <a:ahLst/>
                <a:cxnLst/>
                <a:rect l="l" t="t" r="r" b="b"/>
                <a:pathLst>
                  <a:path w="663673" h="711515">
                    <a:moveTo>
                      <a:pt x="663673" y="355757"/>
                    </a:moveTo>
                    <a:lnTo>
                      <a:pt x="257273" y="0"/>
                    </a:lnTo>
                    <a:lnTo>
                      <a:pt x="257273" y="203200"/>
                    </a:lnTo>
                    <a:lnTo>
                      <a:pt x="0" y="203200"/>
                    </a:lnTo>
                    <a:lnTo>
                      <a:pt x="0" y="508315"/>
                    </a:lnTo>
                    <a:lnTo>
                      <a:pt x="257273" y="508315"/>
                    </a:lnTo>
                    <a:lnTo>
                      <a:pt x="257273" y="711515"/>
                    </a:lnTo>
                    <a:lnTo>
                      <a:pt x="663673" y="355757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174625"/>
                <a:ext cx="562073" cy="333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3144229"/>
              <a:ext cx="851892" cy="913302"/>
              <a:chOff x="0" y="0"/>
              <a:chExt cx="663673" cy="71151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63673" cy="711515"/>
              </a:xfrm>
              <a:custGeom>
                <a:avLst/>
                <a:gdLst/>
                <a:ahLst/>
                <a:cxnLst/>
                <a:rect l="l" t="t" r="r" b="b"/>
                <a:pathLst>
                  <a:path w="663673" h="711515">
                    <a:moveTo>
                      <a:pt x="663673" y="355757"/>
                    </a:moveTo>
                    <a:lnTo>
                      <a:pt x="257273" y="0"/>
                    </a:lnTo>
                    <a:lnTo>
                      <a:pt x="257273" y="203200"/>
                    </a:lnTo>
                    <a:lnTo>
                      <a:pt x="0" y="203200"/>
                    </a:lnTo>
                    <a:lnTo>
                      <a:pt x="0" y="508315"/>
                    </a:lnTo>
                    <a:lnTo>
                      <a:pt x="257273" y="508315"/>
                    </a:lnTo>
                    <a:lnTo>
                      <a:pt x="257273" y="711515"/>
                    </a:lnTo>
                    <a:lnTo>
                      <a:pt x="663673" y="355757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174625"/>
                <a:ext cx="562073" cy="333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4625855"/>
              <a:ext cx="851892" cy="913302"/>
              <a:chOff x="0" y="0"/>
              <a:chExt cx="663673" cy="71151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63673" cy="711515"/>
              </a:xfrm>
              <a:custGeom>
                <a:avLst/>
                <a:gdLst/>
                <a:ahLst/>
                <a:cxnLst/>
                <a:rect l="l" t="t" r="r" b="b"/>
                <a:pathLst>
                  <a:path w="663673" h="711515">
                    <a:moveTo>
                      <a:pt x="663673" y="355757"/>
                    </a:moveTo>
                    <a:lnTo>
                      <a:pt x="257273" y="0"/>
                    </a:lnTo>
                    <a:lnTo>
                      <a:pt x="257273" y="203200"/>
                    </a:lnTo>
                    <a:lnTo>
                      <a:pt x="0" y="203200"/>
                    </a:lnTo>
                    <a:lnTo>
                      <a:pt x="0" y="508315"/>
                    </a:lnTo>
                    <a:lnTo>
                      <a:pt x="257273" y="508315"/>
                    </a:lnTo>
                    <a:lnTo>
                      <a:pt x="257273" y="711515"/>
                    </a:lnTo>
                    <a:lnTo>
                      <a:pt x="663673" y="355757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174625"/>
                <a:ext cx="562073" cy="333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1227813" y="46017"/>
              <a:ext cx="13526115" cy="15894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99"/>
                </a:lnSpc>
                <a:spcBef>
                  <a:spcPct val="0"/>
                </a:spcBef>
              </a:pPr>
              <a:r>
                <a:rPr lang="en-US" sz="3499" b="1" spc="-69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Wybranym przez nas modelem syntezy mowy jest XTTS-v2.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227813" y="1708619"/>
              <a:ext cx="8613952" cy="764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99"/>
                </a:lnSpc>
                <a:spcBef>
                  <a:spcPct val="0"/>
                </a:spcBef>
              </a:pPr>
              <a:r>
                <a:rPr lang="en-US" sz="3499" b="1" spc="-69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Wsparcie dla aż 17 języków.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227813" y="3190245"/>
              <a:ext cx="6241268" cy="764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99"/>
                </a:lnSpc>
                <a:spcBef>
                  <a:spcPct val="0"/>
                </a:spcBef>
              </a:pPr>
              <a:r>
                <a:rPr lang="en-US" sz="3499" b="1" spc="-69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Szybkość i wydajność.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227813" y="4671872"/>
              <a:ext cx="12878209" cy="1589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99"/>
                </a:lnSpc>
                <a:spcBef>
                  <a:spcPct val="0"/>
                </a:spcBef>
              </a:pPr>
              <a:r>
                <a:rPr lang="en-US" sz="3499" b="1" spc="-69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Wystarczy jedynie 6 sekund nagrania referencyjnego.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227813" y="6591690"/>
              <a:ext cx="16371074" cy="1589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99"/>
                </a:lnSpc>
              </a:pPr>
              <a:r>
                <a:rPr lang="en-US" sz="3499" b="1" spc="-69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Dlaczego nie inne modele?</a:t>
              </a:r>
            </a:p>
            <a:p>
              <a:pPr algn="l">
                <a:lnSpc>
                  <a:spcPts val="4899"/>
                </a:lnSpc>
                <a:spcBef>
                  <a:spcPct val="0"/>
                </a:spcBef>
              </a:pPr>
              <a:r>
                <a:rPr lang="en-US" sz="3499" b="1" spc="-69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Brak przystosowania do języka polskiego.</a:t>
              </a:r>
            </a:p>
          </p:txBody>
        </p:sp>
        <p:grpSp>
          <p:nvGrpSpPr>
            <p:cNvPr id="24" name="Group 24"/>
            <p:cNvGrpSpPr/>
            <p:nvPr/>
          </p:nvGrpSpPr>
          <p:grpSpPr>
            <a:xfrm>
              <a:off x="25201" y="6501772"/>
              <a:ext cx="851892" cy="913302"/>
              <a:chOff x="0" y="0"/>
              <a:chExt cx="663673" cy="71151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63673" cy="711515"/>
              </a:xfrm>
              <a:custGeom>
                <a:avLst/>
                <a:gdLst/>
                <a:ahLst/>
                <a:cxnLst/>
                <a:rect l="l" t="t" r="r" b="b"/>
                <a:pathLst>
                  <a:path w="663673" h="711515">
                    <a:moveTo>
                      <a:pt x="663673" y="355757"/>
                    </a:moveTo>
                    <a:lnTo>
                      <a:pt x="257273" y="0"/>
                    </a:lnTo>
                    <a:lnTo>
                      <a:pt x="257273" y="203200"/>
                    </a:lnTo>
                    <a:lnTo>
                      <a:pt x="0" y="203200"/>
                    </a:lnTo>
                    <a:lnTo>
                      <a:pt x="0" y="508315"/>
                    </a:lnTo>
                    <a:lnTo>
                      <a:pt x="257273" y="508315"/>
                    </a:lnTo>
                    <a:lnTo>
                      <a:pt x="257273" y="711515"/>
                    </a:lnTo>
                    <a:lnTo>
                      <a:pt x="663673" y="355757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174625"/>
                <a:ext cx="562073" cy="333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</p:grpSp>
      <p:grpSp>
        <p:nvGrpSpPr>
          <p:cNvPr id="27" name="Group 27"/>
          <p:cNvGrpSpPr/>
          <p:nvPr/>
        </p:nvGrpSpPr>
        <p:grpSpPr>
          <a:xfrm>
            <a:off x="286906" y="3577862"/>
            <a:ext cx="3918643" cy="4237640"/>
            <a:chOff x="-302763" y="-29386"/>
            <a:chExt cx="5224856" cy="5650187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885045"/>
              <a:ext cx="4619331" cy="4735756"/>
              <a:chOff x="0" y="0"/>
              <a:chExt cx="912461" cy="935458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912460" cy="935458"/>
              </a:xfrm>
              <a:custGeom>
                <a:avLst/>
                <a:gdLst/>
                <a:ahLst/>
                <a:cxnLst/>
                <a:rect l="l" t="t" r="r" b="b"/>
                <a:pathLst>
                  <a:path w="912460" h="935458">
                    <a:moveTo>
                      <a:pt x="0" y="0"/>
                    </a:moveTo>
                    <a:lnTo>
                      <a:pt x="912460" y="0"/>
                    </a:lnTo>
                    <a:lnTo>
                      <a:pt x="912460" y="935458"/>
                    </a:lnTo>
                    <a:lnTo>
                      <a:pt x="0" y="935458"/>
                    </a:lnTo>
                    <a:close/>
                  </a:path>
                </a:pathLst>
              </a:custGeom>
              <a:solidFill>
                <a:srgbClr val="220C00">
                  <a:alpha val="18824"/>
                </a:srgbClr>
              </a:solidFill>
              <a:ln w="38100" cap="sq">
                <a:solidFill>
                  <a:srgbClr val="000000">
                    <a:alpha val="18824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912461" cy="9830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141281" y="4003553"/>
              <a:ext cx="2336769" cy="982382"/>
              <a:chOff x="0" y="0"/>
              <a:chExt cx="466009" cy="195911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466009" cy="195911"/>
              </a:xfrm>
              <a:custGeom>
                <a:avLst/>
                <a:gdLst/>
                <a:ahLst/>
                <a:cxnLst/>
                <a:rect l="l" t="t" r="r" b="b"/>
                <a:pathLst>
                  <a:path w="466009" h="195911">
                    <a:moveTo>
                      <a:pt x="0" y="0"/>
                    </a:moveTo>
                    <a:lnTo>
                      <a:pt x="466009" y="0"/>
                    </a:lnTo>
                    <a:lnTo>
                      <a:pt x="466009" y="195911"/>
                    </a:lnTo>
                    <a:lnTo>
                      <a:pt x="0" y="195911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466009" cy="2435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2000" spc="-40">
                    <a:solidFill>
                      <a:srgbClr val="E8E6E3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TTS</a:t>
                </a:r>
              </a:p>
            </p:txBody>
          </p:sp>
        </p:grpSp>
        <p:sp>
          <p:nvSpPr>
            <p:cNvPr id="34" name="AutoShape 34"/>
            <p:cNvSpPr/>
            <p:nvPr/>
          </p:nvSpPr>
          <p:spPr>
            <a:xfrm flipV="1">
              <a:off x="2309666" y="2114384"/>
              <a:ext cx="0" cy="1889169"/>
            </a:xfrm>
            <a:prstGeom prst="line">
              <a:avLst/>
            </a:prstGeom>
            <a:ln w="50800" cap="flat">
              <a:solidFill>
                <a:srgbClr val="4D363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-302763" y="-29386"/>
              <a:ext cx="5224856" cy="559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spc="-49" dirty="0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GENERACJA DŹWIĘKU</a:t>
              </a:r>
            </a:p>
          </p:txBody>
        </p:sp>
        <p:grpSp>
          <p:nvGrpSpPr>
            <p:cNvPr id="36" name="Group 36"/>
            <p:cNvGrpSpPr/>
            <p:nvPr/>
          </p:nvGrpSpPr>
          <p:grpSpPr>
            <a:xfrm>
              <a:off x="1117170" y="1132018"/>
              <a:ext cx="2336769" cy="982382"/>
              <a:chOff x="0" y="0"/>
              <a:chExt cx="466009" cy="195911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466009" cy="195911"/>
              </a:xfrm>
              <a:custGeom>
                <a:avLst/>
                <a:gdLst/>
                <a:ahLst/>
                <a:cxnLst/>
                <a:rect l="l" t="t" r="r" b="b"/>
                <a:pathLst>
                  <a:path w="466009" h="195911">
                    <a:moveTo>
                      <a:pt x="0" y="0"/>
                    </a:moveTo>
                    <a:lnTo>
                      <a:pt x="466009" y="0"/>
                    </a:lnTo>
                    <a:lnTo>
                      <a:pt x="466009" y="195911"/>
                    </a:lnTo>
                    <a:lnTo>
                      <a:pt x="0" y="195911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47625"/>
                <a:ext cx="466009" cy="2435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2000" spc="-40">
                    <a:solidFill>
                      <a:srgbClr val="E8E6E3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Ocena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32216" y="3089295"/>
            <a:ext cx="15623567" cy="5570244"/>
            <a:chOff x="0" y="0"/>
            <a:chExt cx="20831423" cy="7426991"/>
          </a:xfrm>
        </p:grpSpPr>
      </p:grp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3139146" y="0"/>
          <a:ext cx="7315200" cy="1057275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1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62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7275">
                <a:tc gridSpan="4"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Metryki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39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Metryki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39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Metryki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39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Metryki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3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0" y="2047875"/>
          <a:ext cx="10454346" cy="1679396"/>
        </p:xfrm>
        <a:graphic>
          <a:graphicData uri="http://schemas.openxmlformats.org/drawingml/2006/table">
            <a:tbl>
              <a:tblPr/>
              <a:tblGrid>
                <a:gridCol w="31315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4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8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54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48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3969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Bez kontekstu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E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0,112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0,425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0,821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 u="sng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0,827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969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Z kontekstem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E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 u="sng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0,118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 u="sng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0,431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 u="sng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0,822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 u="sng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0,827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3139146" y="1057275"/>
          <a:ext cx="7315200" cy="1057275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1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62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57275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BLEU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E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chrF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E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COMET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E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BERTScore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0" y="0"/>
          <a:ext cx="3139148" cy="2114550"/>
        </p:xfrm>
        <a:graphic>
          <a:graphicData uri="http://schemas.openxmlformats.org/drawingml/2006/table">
            <a:tbl>
              <a:tblPr/>
              <a:tblGrid>
                <a:gridCol w="78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2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47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14550">
                <a:tc gridSpan="4"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Metoda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39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Metoda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39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Metoda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39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Metoda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3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481215" y="197803"/>
            <a:ext cx="17282045" cy="125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 spc="-296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Wyniki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405527" cy="49530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59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1215" y="1362381"/>
            <a:ext cx="379964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spc="-103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tłumaczenie</a:t>
            </a:r>
          </a:p>
        </p:txBody>
      </p:sp>
      <p:pic>
        <p:nvPicPr>
          <p:cNvPr id="11" name="Obraz 10" descr="Obraz zawierający tekst, zrzut ekranu, Czcionka, numer&#10;&#10;Zawartość wygenerowana przez AI może być niepoprawna.">
            <a:extLst>
              <a:ext uri="{FF2B5EF4-FFF2-40B4-BE49-F238E27FC236}">
                <a16:creationId xmlns:a16="http://schemas.microsoft.com/office/drawing/2014/main" id="{741427E5-76B2-7F46-7920-6BAF5706F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29424" y="6882653"/>
            <a:ext cx="744667" cy="709296"/>
          </a:xfrm>
          <a:custGeom>
            <a:avLst/>
            <a:gdLst/>
            <a:ahLst/>
            <a:cxnLst/>
            <a:rect l="l" t="t" r="r" b="b"/>
            <a:pathLst>
              <a:path w="744667" h="709296">
                <a:moveTo>
                  <a:pt x="0" y="0"/>
                </a:moveTo>
                <a:lnTo>
                  <a:pt x="744668" y="0"/>
                </a:lnTo>
                <a:lnTo>
                  <a:pt x="744668" y="709295"/>
                </a:lnTo>
                <a:lnTo>
                  <a:pt x="0" y="709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grpSp>
        <p:nvGrpSpPr>
          <p:cNvPr id="3" name="Group 3"/>
          <p:cNvGrpSpPr/>
          <p:nvPr/>
        </p:nvGrpSpPr>
        <p:grpSpPr>
          <a:xfrm>
            <a:off x="3989259" y="3032720"/>
            <a:ext cx="10309482" cy="3336565"/>
            <a:chOff x="0" y="0"/>
            <a:chExt cx="2715255" cy="8787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15255" cy="878766"/>
            </a:xfrm>
            <a:custGeom>
              <a:avLst/>
              <a:gdLst/>
              <a:ahLst/>
              <a:cxnLst/>
              <a:rect l="l" t="t" r="r" b="b"/>
              <a:pathLst>
                <a:path w="2715255" h="878766">
                  <a:moveTo>
                    <a:pt x="45808" y="0"/>
                  </a:moveTo>
                  <a:lnTo>
                    <a:pt x="2669447" y="0"/>
                  </a:lnTo>
                  <a:cubicBezTo>
                    <a:pt x="2681596" y="0"/>
                    <a:pt x="2693247" y="4826"/>
                    <a:pt x="2701838" y="13417"/>
                  </a:cubicBezTo>
                  <a:cubicBezTo>
                    <a:pt x="2710428" y="22008"/>
                    <a:pt x="2715255" y="33659"/>
                    <a:pt x="2715255" y="45808"/>
                  </a:cubicBezTo>
                  <a:lnTo>
                    <a:pt x="2715255" y="832958"/>
                  </a:lnTo>
                  <a:cubicBezTo>
                    <a:pt x="2715255" y="858257"/>
                    <a:pt x="2694746" y="878766"/>
                    <a:pt x="2669447" y="878766"/>
                  </a:cubicBezTo>
                  <a:lnTo>
                    <a:pt x="45808" y="878766"/>
                  </a:lnTo>
                  <a:cubicBezTo>
                    <a:pt x="20509" y="878766"/>
                    <a:pt x="0" y="858257"/>
                    <a:pt x="0" y="832958"/>
                  </a:cubicBezTo>
                  <a:lnTo>
                    <a:pt x="0" y="45808"/>
                  </a:lnTo>
                  <a:cubicBezTo>
                    <a:pt x="0" y="20509"/>
                    <a:pt x="20509" y="0"/>
                    <a:pt x="45808" y="0"/>
                  </a:cubicBezTo>
                  <a:close/>
                </a:path>
              </a:pathLst>
            </a:custGeom>
            <a:solidFill>
              <a:srgbClr val="220C00">
                <a:alpha val="18824"/>
              </a:srgbClr>
            </a:solidFill>
            <a:ln w="38100" cap="rnd">
              <a:solidFill>
                <a:srgbClr val="000000">
                  <a:alpha val="1882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715255" cy="926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873376" y="8772842"/>
            <a:ext cx="677217" cy="709296"/>
          </a:xfrm>
          <a:custGeom>
            <a:avLst/>
            <a:gdLst/>
            <a:ahLst/>
            <a:cxnLst/>
            <a:rect l="l" t="t" r="r" b="b"/>
            <a:pathLst>
              <a:path w="677217" h="709296">
                <a:moveTo>
                  <a:pt x="0" y="0"/>
                </a:moveTo>
                <a:lnTo>
                  <a:pt x="677217" y="0"/>
                </a:lnTo>
                <a:lnTo>
                  <a:pt x="677217" y="709296"/>
                </a:lnTo>
                <a:lnTo>
                  <a:pt x="0" y="709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7" name="Freeform 7"/>
          <p:cNvSpPr/>
          <p:nvPr/>
        </p:nvSpPr>
        <p:spPr>
          <a:xfrm>
            <a:off x="12675575" y="7672373"/>
            <a:ext cx="1100470" cy="1100470"/>
          </a:xfrm>
          <a:custGeom>
            <a:avLst/>
            <a:gdLst/>
            <a:ahLst/>
            <a:cxnLst/>
            <a:rect l="l" t="t" r="r" b="b"/>
            <a:pathLst>
              <a:path w="1100470" h="1100470">
                <a:moveTo>
                  <a:pt x="0" y="0"/>
                </a:moveTo>
                <a:lnTo>
                  <a:pt x="1100470" y="0"/>
                </a:lnTo>
                <a:lnTo>
                  <a:pt x="1100470" y="1100469"/>
                </a:lnTo>
                <a:lnTo>
                  <a:pt x="0" y="11004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8" name="TextBox 8"/>
          <p:cNvSpPr txBox="1"/>
          <p:nvPr/>
        </p:nvSpPr>
        <p:spPr>
          <a:xfrm>
            <a:off x="4747196" y="2163751"/>
            <a:ext cx="8793607" cy="4109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6"/>
              </a:lnSpc>
            </a:pPr>
            <a:r>
              <a:rPr lang="en-US" sz="4697" spc="-93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Dialog:</a:t>
            </a:r>
          </a:p>
          <a:p>
            <a:pPr algn="l">
              <a:lnSpc>
                <a:spcPts val="6576"/>
              </a:lnSpc>
            </a:pPr>
            <a:r>
              <a:rPr lang="en-US" sz="4697" spc="-93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Troll - Ick metal. Mouth stings.</a:t>
            </a:r>
          </a:p>
          <a:p>
            <a:pPr algn="l">
              <a:lnSpc>
                <a:spcPts val="6576"/>
              </a:lnSpc>
            </a:pPr>
            <a:r>
              <a:rPr lang="en-US" sz="4697" spc="-93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Lambert - </a:t>
            </a:r>
            <a:r>
              <a:rPr lang="en-US" sz="4697" b="1" spc="-93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You nuts?!</a:t>
            </a:r>
          </a:p>
          <a:p>
            <a:pPr algn="l">
              <a:lnSpc>
                <a:spcPts val="6576"/>
              </a:lnSpc>
            </a:pPr>
            <a:r>
              <a:rPr lang="en-US" sz="4697" spc="-93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Geralt - Shut up and follow my lead.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1215" y="197803"/>
            <a:ext cx="17282045" cy="125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 spc="-296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Wyniki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411897" cy="49530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59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1513" y="1362381"/>
            <a:ext cx="783457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 spc="-103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tłumaczenie (przykład)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6796928"/>
            <a:ext cx="11100724" cy="79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 spc="-93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Tłumaczenie oryginalne: Zwariowałeś?!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687117"/>
            <a:ext cx="13942808" cy="79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 b="1" spc="-93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Tłumaczenie z kontekstem: Czy ty zwariowałeś?!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744348"/>
            <a:ext cx="11811310" cy="795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 spc="-93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Tłumaczenie bez kontekstu: Ty orzeszku?!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3577747" y="2389188"/>
          <a:ext cx="10553700" cy="5508625"/>
        </p:xfrm>
        <a:graphic>
          <a:graphicData uri="http://schemas.openxmlformats.org/drawingml/2006/table">
            <a:tbl>
              <a:tblPr/>
              <a:tblGrid>
                <a:gridCol w="351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7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7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8967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339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39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3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EN ⟶ PL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39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3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PL ⟶ EN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3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9277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3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Wskaźnik błędów słownych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39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14,81%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E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6,13 %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9674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3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0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Podobieństwo cosinusowe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39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0,60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E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349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499" b="1" u="none" strike="noStrik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0,87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CE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2689263" y="5143500"/>
            <a:ext cx="5598737" cy="6223673"/>
          </a:xfrm>
          <a:custGeom>
            <a:avLst/>
            <a:gdLst/>
            <a:ahLst/>
            <a:cxnLst/>
            <a:rect l="l" t="t" r="r" b="b"/>
            <a:pathLst>
              <a:path w="5598737" h="6223673">
                <a:moveTo>
                  <a:pt x="0" y="0"/>
                </a:moveTo>
                <a:lnTo>
                  <a:pt x="5598737" y="0"/>
                </a:lnTo>
                <a:lnTo>
                  <a:pt x="5598737" y="6223673"/>
                </a:lnTo>
                <a:lnTo>
                  <a:pt x="0" y="6223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" name="TextBox 4"/>
          <p:cNvSpPr txBox="1"/>
          <p:nvPr/>
        </p:nvSpPr>
        <p:spPr>
          <a:xfrm>
            <a:off x="502977" y="208735"/>
            <a:ext cx="17282045" cy="125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 spc="-296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Wyniki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423803" cy="49530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59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8749" y="1373313"/>
            <a:ext cx="115704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spc="-103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969274"/>
            <a:ext cx="18288000" cy="7512865"/>
          </a:xfrm>
          <a:custGeom>
            <a:avLst/>
            <a:gdLst/>
            <a:ahLst/>
            <a:cxnLst/>
            <a:rect l="l" t="t" r="r" b="b"/>
            <a:pathLst>
              <a:path w="18288000" h="7512865">
                <a:moveTo>
                  <a:pt x="0" y="0"/>
                </a:moveTo>
                <a:lnTo>
                  <a:pt x="18288000" y="0"/>
                </a:lnTo>
                <a:lnTo>
                  <a:pt x="18288000" y="7512864"/>
                </a:lnTo>
                <a:lnTo>
                  <a:pt x="0" y="7512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27" b="-1727"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TextBox 3"/>
          <p:cNvSpPr txBox="1"/>
          <p:nvPr/>
        </p:nvSpPr>
        <p:spPr>
          <a:xfrm>
            <a:off x="562973" y="-133350"/>
            <a:ext cx="17282045" cy="125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 spc="-296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Wyniki - cechy mówców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433268" cy="49530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59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2973" y="1031247"/>
            <a:ext cx="1156981" cy="887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spc="-103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7274" y="2075754"/>
            <a:ext cx="9272468" cy="7406384"/>
          </a:xfrm>
          <a:custGeom>
            <a:avLst/>
            <a:gdLst/>
            <a:ahLst/>
            <a:cxnLst/>
            <a:rect l="l" t="t" r="r" b="b"/>
            <a:pathLst>
              <a:path w="9272468" h="7406384">
                <a:moveTo>
                  <a:pt x="0" y="0"/>
                </a:moveTo>
                <a:lnTo>
                  <a:pt x="9272469" y="0"/>
                </a:lnTo>
                <a:lnTo>
                  <a:pt x="9272469" y="7406384"/>
                </a:lnTo>
                <a:lnTo>
                  <a:pt x="0" y="7406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TextBox 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59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2977" y="208735"/>
            <a:ext cx="17282045" cy="125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 spc="-296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Wyniki - emocje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8749" y="1373313"/>
            <a:ext cx="115704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spc="-103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69181" y="9434513"/>
            <a:ext cx="4468654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59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Osadzenia emocji nagrań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031260" y="2075754"/>
            <a:ext cx="6442327" cy="6378361"/>
            <a:chOff x="0" y="0"/>
            <a:chExt cx="8589769" cy="8504481"/>
          </a:xfrm>
        </p:grpSpPr>
        <p:sp>
          <p:nvSpPr>
            <p:cNvPr id="8" name="Freeform 8"/>
            <p:cNvSpPr/>
            <p:nvPr/>
          </p:nvSpPr>
          <p:spPr>
            <a:xfrm rot="-4889405">
              <a:off x="3326166" y="2794105"/>
              <a:ext cx="2153213" cy="6436235"/>
            </a:xfrm>
            <a:custGeom>
              <a:avLst/>
              <a:gdLst/>
              <a:ahLst/>
              <a:cxnLst/>
              <a:rect l="l" t="t" r="r" b="b"/>
              <a:pathLst>
                <a:path w="2153213" h="6436235">
                  <a:moveTo>
                    <a:pt x="0" y="0"/>
                  </a:moveTo>
                  <a:lnTo>
                    <a:pt x="2153213" y="0"/>
                  </a:lnTo>
                  <a:lnTo>
                    <a:pt x="2153213" y="6436235"/>
                  </a:lnTo>
                  <a:lnTo>
                    <a:pt x="0" y="6436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252153" y="1514267"/>
              <a:ext cx="2320925" cy="1547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r>
                <a:rPr lang="en-US" sz="6999" spc="-139">
                  <a:solidFill>
                    <a:srgbClr val="36211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38%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252153" y="6957198"/>
              <a:ext cx="2301240" cy="1547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99"/>
                </a:lnSpc>
                <a:spcBef>
                  <a:spcPct val="0"/>
                </a:spcBef>
              </a:pPr>
              <a:r>
                <a:rPr lang="en-US" sz="6999" spc="-139">
                  <a:solidFill>
                    <a:srgbClr val="36211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32%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480809"/>
              <a:ext cx="1209516" cy="1333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6000" b="1" spc="-120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PL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211501" y="4073395"/>
              <a:ext cx="1378268" cy="1333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6000" b="1" spc="-120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EN</a:t>
              </a:r>
            </a:p>
          </p:txBody>
        </p:sp>
        <p:sp>
          <p:nvSpPr>
            <p:cNvPr id="13" name="Freeform 13"/>
            <p:cNvSpPr/>
            <p:nvPr/>
          </p:nvSpPr>
          <p:spPr>
            <a:xfrm rot="5744101">
              <a:off x="3063140" y="795980"/>
              <a:ext cx="2153213" cy="6436235"/>
            </a:xfrm>
            <a:custGeom>
              <a:avLst/>
              <a:gdLst/>
              <a:ahLst/>
              <a:cxnLst/>
              <a:rect l="l" t="t" r="r" b="b"/>
              <a:pathLst>
                <a:path w="2153213" h="6436235">
                  <a:moveTo>
                    <a:pt x="0" y="0"/>
                  </a:moveTo>
                  <a:lnTo>
                    <a:pt x="2153213" y="0"/>
                  </a:lnTo>
                  <a:lnTo>
                    <a:pt x="2153213" y="6436234"/>
                  </a:lnTo>
                  <a:lnTo>
                    <a:pt x="0" y="6436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474595" y="-104775"/>
              <a:ext cx="3856355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 b="1" spc="-100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Zgodność</a:t>
              </a:r>
            </a:p>
          </p:txBody>
        </p:sp>
      </p:grpSp>
      <p:pic>
        <p:nvPicPr>
          <p:cNvPr id="16" name="Obraz 15" descr="Obraz zawierający tekst, diagram, zrzut ekranu, Wykres&#10;&#10;Zawartość wygenerowana przez AI może być niepoprawna.">
            <a:extLst>
              <a:ext uri="{FF2B5EF4-FFF2-40B4-BE49-F238E27FC236}">
                <a16:creationId xmlns:a16="http://schemas.microsoft.com/office/drawing/2014/main" id="{43C2D164-48C5-65EF-96C0-206A2CE69F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92367" y="1717307"/>
            <a:ext cx="9813315" cy="3175261"/>
            <a:chOff x="0" y="0"/>
            <a:chExt cx="13084420" cy="4233682"/>
          </a:xfrm>
        </p:grpSpPr>
        <p:sp>
          <p:nvSpPr>
            <p:cNvPr id="3" name="TextBox 3"/>
            <p:cNvSpPr txBox="1"/>
            <p:nvPr/>
          </p:nvSpPr>
          <p:spPr>
            <a:xfrm>
              <a:off x="798163" y="10972"/>
              <a:ext cx="12286256" cy="4075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900"/>
                </a:lnSpc>
              </a:pPr>
              <a:r>
                <a:rPr lang="en-US" sz="3500" b="1" spc="-70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Badano naturalność syntetycznych plików.</a:t>
              </a:r>
            </a:p>
            <a:p>
              <a:pPr algn="just">
                <a:lnSpc>
                  <a:spcPts val="4900"/>
                </a:lnSpc>
              </a:pPr>
              <a:endParaRPr lang="en-US" sz="3500" b="1" spc="-70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algn="just">
                <a:lnSpc>
                  <a:spcPts val="4900"/>
                </a:lnSpc>
              </a:pPr>
              <a:r>
                <a:rPr lang="en-US" sz="3500" b="1" spc="-70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Badano jakość transferu cech głosu.</a:t>
              </a:r>
            </a:p>
            <a:p>
              <a:pPr algn="just">
                <a:lnSpc>
                  <a:spcPts val="4900"/>
                </a:lnSpc>
              </a:pPr>
              <a:endParaRPr lang="en-US" sz="3500" b="1" spc="-70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algn="just">
                <a:lnSpc>
                  <a:spcPts val="4900"/>
                </a:lnSpc>
              </a:pPr>
              <a:r>
                <a:rPr lang="en-US" sz="3500" b="1" spc="-70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Skala Likerta (1-5).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665804" cy="913302"/>
              <a:chOff x="0" y="0"/>
              <a:chExt cx="518700" cy="71151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18700" cy="711515"/>
              </a:xfrm>
              <a:custGeom>
                <a:avLst/>
                <a:gdLst/>
                <a:ahLst/>
                <a:cxnLst/>
                <a:rect l="l" t="t" r="r" b="b"/>
                <a:pathLst>
                  <a:path w="518700" h="711515">
                    <a:moveTo>
                      <a:pt x="518700" y="355757"/>
                    </a:moveTo>
                    <a:lnTo>
                      <a:pt x="112300" y="0"/>
                    </a:lnTo>
                    <a:lnTo>
                      <a:pt x="112300" y="203200"/>
                    </a:lnTo>
                    <a:lnTo>
                      <a:pt x="0" y="203200"/>
                    </a:lnTo>
                    <a:lnTo>
                      <a:pt x="0" y="508315"/>
                    </a:lnTo>
                    <a:lnTo>
                      <a:pt x="112300" y="508315"/>
                    </a:lnTo>
                    <a:lnTo>
                      <a:pt x="112300" y="711515"/>
                    </a:lnTo>
                    <a:lnTo>
                      <a:pt x="518700" y="355757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174625"/>
                <a:ext cx="417100" cy="333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3320380"/>
              <a:ext cx="665804" cy="913302"/>
              <a:chOff x="0" y="0"/>
              <a:chExt cx="518700" cy="71151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18700" cy="711515"/>
              </a:xfrm>
              <a:custGeom>
                <a:avLst/>
                <a:gdLst/>
                <a:ahLst/>
                <a:cxnLst/>
                <a:rect l="l" t="t" r="r" b="b"/>
                <a:pathLst>
                  <a:path w="518700" h="711515">
                    <a:moveTo>
                      <a:pt x="518700" y="355757"/>
                    </a:moveTo>
                    <a:lnTo>
                      <a:pt x="112300" y="0"/>
                    </a:lnTo>
                    <a:lnTo>
                      <a:pt x="112300" y="203200"/>
                    </a:lnTo>
                    <a:lnTo>
                      <a:pt x="0" y="203200"/>
                    </a:lnTo>
                    <a:lnTo>
                      <a:pt x="0" y="508315"/>
                    </a:lnTo>
                    <a:lnTo>
                      <a:pt x="112300" y="508315"/>
                    </a:lnTo>
                    <a:lnTo>
                      <a:pt x="112300" y="711515"/>
                    </a:lnTo>
                    <a:lnTo>
                      <a:pt x="518700" y="355757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74625"/>
                <a:ext cx="417100" cy="333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1660190"/>
              <a:ext cx="665804" cy="913302"/>
              <a:chOff x="0" y="0"/>
              <a:chExt cx="518700" cy="71151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18700" cy="711515"/>
              </a:xfrm>
              <a:custGeom>
                <a:avLst/>
                <a:gdLst/>
                <a:ahLst/>
                <a:cxnLst/>
                <a:rect l="l" t="t" r="r" b="b"/>
                <a:pathLst>
                  <a:path w="518700" h="711515">
                    <a:moveTo>
                      <a:pt x="518700" y="355757"/>
                    </a:moveTo>
                    <a:lnTo>
                      <a:pt x="112300" y="0"/>
                    </a:lnTo>
                    <a:lnTo>
                      <a:pt x="112300" y="203200"/>
                    </a:lnTo>
                    <a:lnTo>
                      <a:pt x="0" y="203200"/>
                    </a:lnTo>
                    <a:lnTo>
                      <a:pt x="0" y="508315"/>
                    </a:lnTo>
                    <a:lnTo>
                      <a:pt x="112300" y="508315"/>
                    </a:lnTo>
                    <a:lnTo>
                      <a:pt x="112300" y="711515"/>
                    </a:lnTo>
                    <a:lnTo>
                      <a:pt x="518700" y="355757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174625"/>
                <a:ext cx="417100" cy="333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3680316" y="5140219"/>
            <a:ext cx="11350591" cy="4988476"/>
          </a:xfrm>
          <a:custGeom>
            <a:avLst/>
            <a:gdLst/>
            <a:ahLst/>
            <a:cxnLst/>
            <a:rect l="l" t="t" r="r" b="b"/>
            <a:pathLst>
              <a:path w="11350591" h="4988476">
                <a:moveTo>
                  <a:pt x="0" y="0"/>
                </a:moveTo>
                <a:lnTo>
                  <a:pt x="11350591" y="0"/>
                </a:lnTo>
                <a:lnTo>
                  <a:pt x="11350591" y="4988476"/>
                </a:lnTo>
                <a:lnTo>
                  <a:pt x="0" y="498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4" name="TextBox 14"/>
          <p:cNvSpPr txBox="1"/>
          <p:nvPr/>
        </p:nvSpPr>
        <p:spPr>
          <a:xfrm>
            <a:off x="502977" y="208735"/>
            <a:ext cx="17282045" cy="125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 spc="-296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259300" y="9210675"/>
            <a:ext cx="427851" cy="49530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59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12873" y="5909303"/>
            <a:ext cx="7765317" cy="4377697"/>
          </a:xfrm>
          <a:custGeom>
            <a:avLst/>
            <a:gdLst/>
            <a:ahLst/>
            <a:cxnLst/>
            <a:rect l="l" t="t" r="r" b="b"/>
            <a:pathLst>
              <a:path w="7765317" h="4377697">
                <a:moveTo>
                  <a:pt x="0" y="0"/>
                </a:moveTo>
                <a:lnTo>
                  <a:pt x="7765316" y="0"/>
                </a:lnTo>
                <a:lnTo>
                  <a:pt x="7765316" y="4377697"/>
                </a:lnTo>
                <a:lnTo>
                  <a:pt x="0" y="4377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TextBox 3"/>
          <p:cNvSpPr txBox="1"/>
          <p:nvPr/>
        </p:nvSpPr>
        <p:spPr>
          <a:xfrm>
            <a:off x="5213139" y="5928853"/>
            <a:ext cx="799733" cy="79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8"/>
              </a:lnSpc>
              <a:spcBef>
                <a:spcPct val="0"/>
              </a:spcBef>
            </a:pPr>
            <a:r>
              <a:rPr lang="en-US" sz="4641" b="1" spc="-92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</a:t>
            </a:r>
          </a:p>
        </p:txBody>
      </p:sp>
      <p:sp>
        <p:nvSpPr>
          <p:cNvPr id="4" name="Freeform 4"/>
          <p:cNvSpPr/>
          <p:nvPr/>
        </p:nvSpPr>
        <p:spPr>
          <a:xfrm rot="-4889405">
            <a:off x="2958692" y="5205954"/>
            <a:ext cx="1249392" cy="3734595"/>
          </a:xfrm>
          <a:custGeom>
            <a:avLst/>
            <a:gdLst/>
            <a:ahLst/>
            <a:cxnLst/>
            <a:rect l="l" t="t" r="r" b="b"/>
            <a:pathLst>
              <a:path w="1249392" h="3734595">
                <a:moveTo>
                  <a:pt x="0" y="0"/>
                </a:moveTo>
                <a:lnTo>
                  <a:pt x="1249392" y="0"/>
                </a:lnTo>
                <a:lnTo>
                  <a:pt x="1249392" y="3734595"/>
                </a:lnTo>
                <a:lnTo>
                  <a:pt x="0" y="37345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5" name="TextBox 5"/>
          <p:cNvSpPr txBox="1"/>
          <p:nvPr/>
        </p:nvSpPr>
        <p:spPr>
          <a:xfrm>
            <a:off x="2915746" y="4435934"/>
            <a:ext cx="1518402" cy="925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1"/>
              </a:lnSpc>
              <a:spcBef>
                <a:spcPct val="0"/>
              </a:spcBef>
            </a:pPr>
            <a:r>
              <a:rPr lang="en-US" sz="5415" spc="-108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4,02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915746" y="7594169"/>
            <a:ext cx="1518402" cy="925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1"/>
              </a:lnSpc>
              <a:spcBef>
                <a:spcPct val="0"/>
              </a:spcBef>
            </a:pPr>
            <a:r>
              <a:rPr lang="en-US" sz="5415" spc="-108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4,38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165253"/>
            <a:ext cx="701816" cy="79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8"/>
              </a:lnSpc>
              <a:spcBef>
                <a:spcPct val="0"/>
              </a:spcBef>
            </a:pPr>
            <a:r>
              <a:rPr lang="en-US" sz="4641" b="1" spc="-92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</a:t>
            </a:r>
          </a:p>
        </p:txBody>
      </p:sp>
      <p:sp>
        <p:nvSpPr>
          <p:cNvPr id="8" name="Freeform 8"/>
          <p:cNvSpPr/>
          <p:nvPr/>
        </p:nvSpPr>
        <p:spPr>
          <a:xfrm rot="5744101">
            <a:off x="2806072" y="4046551"/>
            <a:ext cx="1249392" cy="3734595"/>
          </a:xfrm>
          <a:custGeom>
            <a:avLst/>
            <a:gdLst/>
            <a:ahLst/>
            <a:cxnLst/>
            <a:rect l="l" t="t" r="r" b="b"/>
            <a:pathLst>
              <a:path w="1249392" h="3734595">
                <a:moveTo>
                  <a:pt x="0" y="0"/>
                </a:moveTo>
                <a:lnTo>
                  <a:pt x="1249392" y="0"/>
                </a:lnTo>
                <a:lnTo>
                  <a:pt x="1249392" y="3734595"/>
                </a:lnTo>
                <a:lnTo>
                  <a:pt x="0" y="37345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9" name="TextBox 9"/>
          <p:cNvSpPr txBox="1"/>
          <p:nvPr/>
        </p:nvSpPr>
        <p:spPr>
          <a:xfrm>
            <a:off x="1901769" y="3223033"/>
            <a:ext cx="3057998" cy="70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5"/>
              </a:lnSpc>
              <a:spcBef>
                <a:spcPct val="0"/>
              </a:spcBef>
            </a:pPr>
            <a:r>
              <a:rPr lang="en-US" sz="4168" b="1" spc="-83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Naturalność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03896" y="6165253"/>
            <a:ext cx="701816" cy="79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8"/>
              </a:lnSpc>
              <a:spcBef>
                <a:spcPct val="0"/>
              </a:spcBef>
            </a:pPr>
            <a:r>
              <a:rPr lang="en-US" sz="4641" b="1" spc="-92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888335" y="5928853"/>
            <a:ext cx="799733" cy="79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8"/>
              </a:lnSpc>
              <a:spcBef>
                <a:spcPct val="0"/>
              </a:spcBef>
            </a:pPr>
            <a:r>
              <a:rPr lang="en-US" sz="4641" b="1" spc="-92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</a:t>
            </a:r>
          </a:p>
        </p:txBody>
      </p:sp>
      <p:sp>
        <p:nvSpPr>
          <p:cNvPr id="12" name="Freeform 12"/>
          <p:cNvSpPr/>
          <p:nvPr/>
        </p:nvSpPr>
        <p:spPr>
          <a:xfrm rot="-4889405">
            <a:off x="13633888" y="5205954"/>
            <a:ext cx="1249392" cy="3734595"/>
          </a:xfrm>
          <a:custGeom>
            <a:avLst/>
            <a:gdLst/>
            <a:ahLst/>
            <a:cxnLst/>
            <a:rect l="l" t="t" r="r" b="b"/>
            <a:pathLst>
              <a:path w="1249392" h="3734595">
                <a:moveTo>
                  <a:pt x="0" y="0"/>
                </a:moveTo>
                <a:lnTo>
                  <a:pt x="1249392" y="0"/>
                </a:lnTo>
                <a:lnTo>
                  <a:pt x="1249392" y="3734595"/>
                </a:lnTo>
                <a:lnTo>
                  <a:pt x="0" y="37345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3" name="TextBox 13"/>
          <p:cNvSpPr txBox="1"/>
          <p:nvPr/>
        </p:nvSpPr>
        <p:spPr>
          <a:xfrm>
            <a:off x="13370611" y="4403054"/>
            <a:ext cx="1775947" cy="925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1"/>
              </a:lnSpc>
              <a:spcBef>
                <a:spcPct val="0"/>
              </a:spcBef>
            </a:pPr>
            <a:r>
              <a:rPr lang="en-US" sz="5415" spc="-108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4,08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590942" y="7594169"/>
            <a:ext cx="1335284" cy="925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81"/>
              </a:lnSpc>
              <a:spcBef>
                <a:spcPct val="0"/>
              </a:spcBef>
            </a:pPr>
            <a:r>
              <a:rPr lang="en-US" sz="5415" spc="-108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4,51</a:t>
            </a:r>
          </a:p>
        </p:txBody>
      </p:sp>
      <p:sp>
        <p:nvSpPr>
          <p:cNvPr id="15" name="Freeform 15"/>
          <p:cNvSpPr/>
          <p:nvPr/>
        </p:nvSpPr>
        <p:spPr>
          <a:xfrm rot="5744101">
            <a:off x="13481268" y="4046551"/>
            <a:ext cx="1249392" cy="3734595"/>
          </a:xfrm>
          <a:custGeom>
            <a:avLst/>
            <a:gdLst/>
            <a:ahLst/>
            <a:cxnLst/>
            <a:rect l="l" t="t" r="r" b="b"/>
            <a:pathLst>
              <a:path w="1249392" h="3734595">
                <a:moveTo>
                  <a:pt x="0" y="0"/>
                </a:moveTo>
                <a:lnTo>
                  <a:pt x="1249392" y="0"/>
                </a:lnTo>
                <a:lnTo>
                  <a:pt x="1249392" y="3734595"/>
                </a:lnTo>
                <a:lnTo>
                  <a:pt x="0" y="37345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6" name="TextBox 16"/>
          <p:cNvSpPr txBox="1"/>
          <p:nvPr/>
        </p:nvSpPr>
        <p:spPr>
          <a:xfrm>
            <a:off x="12278609" y="3223033"/>
            <a:ext cx="3959950" cy="703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5"/>
              </a:lnSpc>
              <a:spcBef>
                <a:spcPct val="0"/>
              </a:spcBef>
            </a:pPr>
            <a:r>
              <a:rPr lang="en-US" sz="4168" b="1" spc="-83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Jakość syntezy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259300" y="9210675"/>
            <a:ext cx="440710" cy="49530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59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02977" y="208735"/>
            <a:ext cx="17282045" cy="125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 spc="-296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635608" y="1482907"/>
            <a:ext cx="5068288" cy="3143566"/>
            <a:chOff x="0" y="0"/>
            <a:chExt cx="6757718" cy="419142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757718" cy="4191422"/>
            </a:xfrm>
            <a:custGeom>
              <a:avLst/>
              <a:gdLst/>
              <a:ahLst/>
              <a:cxnLst/>
              <a:rect l="l" t="t" r="r" b="b"/>
              <a:pathLst>
                <a:path w="6757718" h="4191422">
                  <a:moveTo>
                    <a:pt x="0" y="0"/>
                  </a:moveTo>
                  <a:lnTo>
                    <a:pt x="6757718" y="0"/>
                  </a:lnTo>
                  <a:lnTo>
                    <a:pt x="6757718" y="4191422"/>
                  </a:lnTo>
                  <a:lnTo>
                    <a:pt x="0" y="419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339117" y="1023926"/>
              <a:ext cx="1670883" cy="11735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73"/>
                </a:lnSpc>
                <a:spcBef>
                  <a:spcPct val="0"/>
                </a:spcBef>
              </a:pPr>
              <a:r>
                <a:rPr lang="en-US" sz="5338" b="1" spc="-106">
                  <a:solidFill>
                    <a:srgbClr val="4D363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63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88470" y="2277325"/>
              <a:ext cx="4992526" cy="794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70"/>
                </a:lnSpc>
                <a:spcBef>
                  <a:spcPct val="0"/>
                </a:spcBef>
              </a:pPr>
              <a:r>
                <a:rPr lang="en-US" sz="3621" spc="-72">
                  <a:solidFill>
                    <a:srgbClr val="36211B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respondentów</a:t>
              </a:r>
            </a:p>
          </p:txBody>
        </p:sp>
      </p:grpSp>
      <p:pic>
        <p:nvPicPr>
          <p:cNvPr id="24" name="Obraz 23" descr="Obraz zawierający tekst, człowiek, Ludzka twarz, ubrania&#10;&#10;Zawartość wygenerowana przez AI może być niepoprawna.">
            <a:extLst>
              <a:ext uri="{FF2B5EF4-FFF2-40B4-BE49-F238E27FC236}">
                <a16:creationId xmlns:a16="http://schemas.microsoft.com/office/drawing/2014/main" id="{5371C50F-A401-2B80-381A-35113136BE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2424" y="3273872"/>
            <a:ext cx="15368694" cy="3175261"/>
            <a:chOff x="0" y="0"/>
            <a:chExt cx="20491592" cy="4233682"/>
          </a:xfrm>
        </p:grpSpPr>
        <p:sp>
          <p:nvSpPr>
            <p:cNvPr id="3" name="TextBox 3"/>
            <p:cNvSpPr txBox="1"/>
            <p:nvPr/>
          </p:nvSpPr>
          <p:spPr>
            <a:xfrm>
              <a:off x="1250009" y="10972"/>
              <a:ext cx="19241583" cy="4075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900"/>
                </a:lnSpc>
              </a:pPr>
              <a:r>
                <a:rPr lang="en-US" sz="3500" b="1" spc="-70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Zbudowaliśmy system do generowania dubbingu.</a:t>
              </a:r>
            </a:p>
            <a:p>
              <a:pPr algn="l">
                <a:lnSpc>
                  <a:spcPts val="4900"/>
                </a:lnSpc>
              </a:pPr>
              <a:endParaRPr lang="en-US" sz="3500" b="1" spc="-70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algn="just">
                <a:lnSpc>
                  <a:spcPts val="4900"/>
                </a:lnSpc>
              </a:pPr>
              <a:r>
                <a:rPr lang="en-US" sz="3500" b="1" spc="-70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Osiągamy satysfakcjonujące wyniki dla generacji w języku angielskim.</a:t>
              </a:r>
            </a:p>
            <a:p>
              <a:pPr algn="just">
                <a:lnSpc>
                  <a:spcPts val="4900"/>
                </a:lnSpc>
              </a:pPr>
              <a:endParaRPr lang="en-US" sz="3500" b="1" spc="-70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algn="just">
                <a:lnSpc>
                  <a:spcPts val="4900"/>
                </a:lnSpc>
              </a:pPr>
              <a:r>
                <a:rPr lang="en-US" sz="3500" b="1" spc="-70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Nieco gorzej wypada język polski.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1042720" cy="913302"/>
              <a:chOff x="0" y="0"/>
              <a:chExt cx="812339" cy="71151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339" cy="711515"/>
              </a:xfrm>
              <a:custGeom>
                <a:avLst/>
                <a:gdLst/>
                <a:ahLst/>
                <a:cxnLst/>
                <a:rect l="l" t="t" r="r" b="b"/>
                <a:pathLst>
                  <a:path w="812339" h="711515">
                    <a:moveTo>
                      <a:pt x="812339" y="355757"/>
                    </a:moveTo>
                    <a:lnTo>
                      <a:pt x="405939" y="0"/>
                    </a:lnTo>
                    <a:lnTo>
                      <a:pt x="405939" y="203200"/>
                    </a:lnTo>
                    <a:lnTo>
                      <a:pt x="0" y="203200"/>
                    </a:lnTo>
                    <a:lnTo>
                      <a:pt x="0" y="508315"/>
                    </a:lnTo>
                    <a:lnTo>
                      <a:pt x="405939" y="508315"/>
                    </a:lnTo>
                    <a:lnTo>
                      <a:pt x="405939" y="711515"/>
                    </a:lnTo>
                    <a:lnTo>
                      <a:pt x="812339" y="355757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174625"/>
                <a:ext cx="710739" cy="333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3320380"/>
              <a:ext cx="1042720" cy="913302"/>
              <a:chOff x="0" y="0"/>
              <a:chExt cx="812339" cy="71151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339" cy="711515"/>
              </a:xfrm>
              <a:custGeom>
                <a:avLst/>
                <a:gdLst/>
                <a:ahLst/>
                <a:cxnLst/>
                <a:rect l="l" t="t" r="r" b="b"/>
                <a:pathLst>
                  <a:path w="812339" h="711515">
                    <a:moveTo>
                      <a:pt x="812339" y="355757"/>
                    </a:moveTo>
                    <a:lnTo>
                      <a:pt x="405939" y="0"/>
                    </a:lnTo>
                    <a:lnTo>
                      <a:pt x="405939" y="203200"/>
                    </a:lnTo>
                    <a:lnTo>
                      <a:pt x="0" y="203200"/>
                    </a:lnTo>
                    <a:lnTo>
                      <a:pt x="0" y="508315"/>
                    </a:lnTo>
                    <a:lnTo>
                      <a:pt x="405939" y="508315"/>
                    </a:lnTo>
                    <a:lnTo>
                      <a:pt x="405939" y="711515"/>
                    </a:lnTo>
                    <a:lnTo>
                      <a:pt x="812339" y="355757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74625"/>
                <a:ext cx="710739" cy="333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1660190"/>
              <a:ext cx="1042720" cy="913302"/>
              <a:chOff x="0" y="0"/>
              <a:chExt cx="812339" cy="71151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339" cy="711515"/>
              </a:xfrm>
              <a:custGeom>
                <a:avLst/>
                <a:gdLst/>
                <a:ahLst/>
                <a:cxnLst/>
                <a:rect l="l" t="t" r="r" b="b"/>
                <a:pathLst>
                  <a:path w="812339" h="711515">
                    <a:moveTo>
                      <a:pt x="812339" y="355757"/>
                    </a:moveTo>
                    <a:lnTo>
                      <a:pt x="405939" y="0"/>
                    </a:lnTo>
                    <a:lnTo>
                      <a:pt x="405939" y="203200"/>
                    </a:lnTo>
                    <a:lnTo>
                      <a:pt x="0" y="203200"/>
                    </a:lnTo>
                    <a:lnTo>
                      <a:pt x="0" y="508315"/>
                    </a:lnTo>
                    <a:lnTo>
                      <a:pt x="405939" y="508315"/>
                    </a:lnTo>
                    <a:lnTo>
                      <a:pt x="405939" y="711515"/>
                    </a:lnTo>
                    <a:lnTo>
                      <a:pt x="812339" y="355757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174625"/>
                <a:ext cx="710739" cy="333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</p:grpSp>
      <p:sp>
        <p:nvSpPr>
          <p:cNvPr id="13" name="TextBox 13"/>
          <p:cNvSpPr txBox="1"/>
          <p:nvPr/>
        </p:nvSpPr>
        <p:spPr>
          <a:xfrm>
            <a:off x="502977" y="208735"/>
            <a:ext cx="17282045" cy="125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 spc="-296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Wnioski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59300" y="9210675"/>
            <a:ext cx="376714" cy="49530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59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  <p:sp>
        <p:nvSpPr>
          <p:cNvPr id="15" name="Freeform 15"/>
          <p:cNvSpPr/>
          <p:nvPr/>
        </p:nvSpPr>
        <p:spPr>
          <a:xfrm>
            <a:off x="11762175" y="5810977"/>
            <a:ext cx="4838943" cy="4476023"/>
          </a:xfrm>
          <a:custGeom>
            <a:avLst/>
            <a:gdLst/>
            <a:ahLst/>
            <a:cxnLst/>
            <a:rect l="l" t="t" r="r" b="b"/>
            <a:pathLst>
              <a:path w="4838943" h="4476023">
                <a:moveTo>
                  <a:pt x="0" y="0"/>
                </a:moveTo>
                <a:lnTo>
                  <a:pt x="4838944" y="0"/>
                </a:lnTo>
                <a:lnTo>
                  <a:pt x="4838944" y="4476023"/>
                </a:lnTo>
                <a:lnTo>
                  <a:pt x="0" y="44760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280258" y="3009842"/>
            <a:ext cx="3402071" cy="7277158"/>
          </a:xfrm>
          <a:custGeom>
            <a:avLst/>
            <a:gdLst/>
            <a:ahLst/>
            <a:cxnLst/>
            <a:rect l="l" t="t" r="r" b="b"/>
            <a:pathLst>
              <a:path w="3402071" h="7277158">
                <a:moveTo>
                  <a:pt x="0" y="0"/>
                </a:moveTo>
                <a:lnTo>
                  <a:pt x="3402071" y="0"/>
                </a:lnTo>
                <a:lnTo>
                  <a:pt x="3402071" y="7277158"/>
                </a:lnTo>
                <a:lnTo>
                  <a:pt x="0" y="7277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TextBox 3"/>
          <p:cNvSpPr txBox="1"/>
          <p:nvPr/>
        </p:nvSpPr>
        <p:spPr>
          <a:xfrm>
            <a:off x="502977" y="208735"/>
            <a:ext cx="17282045" cy="125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 spc="-296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Dalsze plany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432911" cy="49530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59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2475120"/>
            <a:ext cx="13972154" cy="6216932"/>
            <a:chOff x="0" y="0"/>
            <a:chExt cx="18629539" cy="8289242"/>
          </a:xfrm>
        </p:grpSpPr>
        <p:sp>
          <p:nvSpPr>
            <p:cNvPr id="6" name="TextBox 6"/>
            <p:cNvSpPr txBox="1"/>
            <p:nvPr/>
          </p:nvSpPr>
          <p:spPr>
            <a:xfrm>
              <a:off x="1386576" y="-66675"/>
              <a:ext cx="17242963" cy="8203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 b="1" spc="-70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Lepsza obsługa dla języka polskiego.</a:t>
              </a:r>
            </a:p>
            <a:p>
              <a:pPr algn="l">
                <a:lnSpc>
                  <a:spcPts val="4900"/>
                </a:lnSpc>
              </a:pPr>
              <a:endParaRPr lang="en-US" sz="3500" b="1" spc="-70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algn="l">
                <a:lnSpc>
                  <a:spcPts val="4900"/>
                </a:lnSpc>
              </a:pPr>
              <a:r>
                <a:rPr lang="en-US" sz="3500" b="1" spc="-70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Możliwość edycji tłumaczenia.</a:t>
              </a:r>
            </a:p>
            <a:p>
              <a:pPr algn="l">
                <a:lnSpc>
                  <a:spcPts val="4900"/>
                </a:lnSpc>
              </a:pPr>
              <a:endParaRPr lang="en-US" sz="3500" b="1" spc="-70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algn="l">
                <a:lnSpc>
                  <a:spcPts val="4900"/>
                </a:lnSpc>
              </a:pPr>
              <a:r>
                <a:rPr lang="en-US" sz="3500" b="1" spc="-70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Wzbogacenie systemu o dodatkowe komponenty: </a:t>
              </a:r>
            </a:p>
            <a:p>
              <a:pPr algn="l">
                <a:lnSpc>
                  <a:spcPts val="4900"/>
                </a:lnSpc>
              </a:pPr>
              <a:r>
                <a:rPr lang="en-US" sz="3500" b="1" spc="-70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dostosowanie emocji, dostosowanie czasu trwania nagrania.</a:t>
              </a:r>
            </a:p>
            <a:p>
              <a:pPr algn="l">
                <a:lnSpc>
                  <a:spcPts val="4900"/>
                </a:lnSpc>
              </a:pPr>
              <a:endParaRPr lang="en-US" sz="3500" b="1" spc="-70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algn="l">
                <a:lnSpc>
                  <a:spcPts val="4900"/>
                </a:lnSpc>
              </a:pPr>
              <a:r>
                <a:rPr lang="en-US" sz="3500" b="1" spc="-70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Praca nad jakością transferu emocji.</a:t>
              </a:r>
            </a:p>
            <a:p>
              <a:pPr algn="l">
                <a:lnSpc>
                  <a:spcPts val="4900"/>
                </a:lnSpc>
              </a:pPr>
              <a:endParaRPr lang="en-US" sz="3500" b="1" spc="-70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algn="l">
                <a:lnSpc>
                  <a:spcPts val="4900"/>
                </a:lnSpc>
              </a:pPr>
              <a:r>
                <a:rPr lang="en-US" sz="3500" b="1" spc="-70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Publikacja popularnonaukowa.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0"/>
              <a:ext cx="1043312" cy="913302"/>
              <a:chOff x="0" y="0"/>
              <a:chExt cx="812800" cy="71151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7115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515">
                    <a:moveTo>
                      <a:pt x="812800" y="355757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508315"/>
                    </a:lnTo>
                    <a:lnTo>
                      <a:pt x="406400" y="508315"/>
                    </a:lnTo>
                    <a:lnTo>
                      <a:pt x="406400" y="711515"/>
                    </a:lnTo>
                    <a:lnTo>
                      <a:pt x="812800" y="355757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74625"/>
                <a:ext cx="711200" cy="333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3285340"/>
              <a:ext cx="1043312" cy="913302"/>
              <a:chOff x="0" y="0"/>
              <a:chExt cx="812800" cy="71151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7115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515">
                    <a:moveTo>
                      <a:pt x="812800" y="355757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508315"/>
                    </a:lnTo>
                    <a:lnTo>
                      <a:pt x="406400" y="508315"/>
                    </a:lnTo>
                    <a:lnTo>
                      <a:pt x="406400" y="711515"/>
                    </a:lnTo>
                    <a:lnTo>
                      <a:pt x="812800" y="355757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174625"/>
                <a:ext cx="711200" cy="333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1642670"/>
              <a:ext cx="1043312" cy="913302"/>
              <a:chOff x="0" y="0"/>
              <a:chExt cx="812800" cy="71151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7115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515">
                    <a:moveTo>
                      <a:pt x="812800" y="355757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508315"/>
                    </a:lnTo>
                    <a:lnTo>
                      <a:pt x="406400" y="508315"/>
                    </a:lnTo>
                    <a:lnTo>
                      <a:pt x="406400" y="711515"/>
                    </a:lnTo>
                    <a:lnTo>
                      <a:pt x="812800" y="355757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174625"/>
                <a:ext cx="711200" cy="333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5738739"/>
              <a:ext cx="1043312" cy="913302"/>
              <a:chOff x="0" y="0"/>
              <a:chExt cx="812800" cy="71151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7115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515">
                    <a:moveTo>
                      <a:pt x="812800" y="355757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508315"/>
                    </a:lnTo>
                    <a:lnTo>
                      <a:pt x="406400" y="508315"/>
                    </a:lnTo>
                    <a:lnTo>
                      <a:pt x="406400" y="711515"/>
                    </a:lnTo>
                    <a:lnTo>
                      <a:pt x="812800" y="355757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174625"/>
                <a:ext cx="711200" cy="333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7375940"/>
              <a:ext cx="1043312" cy="913302"/>
              <a:chOff x="0" y="0"/>
              <a:chExt cx="812800" cy="71151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7115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515">
                    <a:moveTo>
                      <a:pt x="812800" y="355757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508315"/>
                    </a:lnTo>
                    <a:lnTo>
                      <a:pt x="406400" y="508315"/>
                    </a:lnTo>
                    <a:lnTo>
                      <a:pt x="406400" y="711515"/>
                    </a:lnTo>
                    <a:lnTo>
                      <a:pt x="812800" y="355757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174625"/>
                <a:ext cx="711200" cy="333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68579" y="3137288"/>
            <a:ext cx="14550842" cy="4597011"/>
            <a:chOff x="0" y="0"/>
            <a:chExt cx="3832321" cy="110811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32321" cy="1108117"/>
            </a:xfrm>
            <a:custGeom>
              <a:avLst/>
              <a:gdLst/>
              <a:ahLst/>
              <a:cxnLst/>
              <a:rect l="l" t="t" r="r" b="b"/>
              <a:pathLst>
                <a:path w="3832321" h="1108117">
                  <a:moveTo>
                    <a:pt x="27135" y="0"/>
                  </a:moveTo>
                  <a:lnTo>
                    <a:pt x="3805186" y="0"/>
                  </a:lnTo>
                  <a:cubicBezTo>
                    <a:pt x="3820172" y="0"/>
                    <a:pt x="3832321" y="12149"/>
                    <a:pt x="3832321" y="27135"/>
                  </a:cubicBezTo>
                  <a:lnTo>
                    <a:pt x="3832321" y="1080981"/>
                  </a:lnTo>
                  <a:cubicBezTo>
                    <a:pt x="3832321" y="1088178"/>
                    <a:pt x="3829462" y="1095080"/>
                    <a:pt x="3824373" y="1100169"/>
                  </a:cubicBezTo>
                  <a:cubicBezTo>
                    <a:pt x="3819284" y="1105258"/>
                    <a:pt x="3812382" y="1108117"/>
                    <a:pt x="3805186" y="1108117"/>
                  </a:cubicBezTo>
                  <a:lnTo>
                    <a:pt x="27135" y="1108117"/>
                  </a:lnTo>
                  <a:cubicBezTo>
                    <a:pt x="12149" y="1108117"/>
                    <a:pt x="0" y="1095968"/>
                    <a:pt x="0" y="1080981"/>
                  </a:cubicBezTo>
                  <a:lnTo>
                    <a:pt x="0" y="27135"/>
                  </a:lnTo>
                  <a:cubicBezTo>
                    <a:pt x="0" y="12149"/>
                    <a:pt x="12149" y="0"/>
                    <a:pt x="27135" y="0"/>
                  </a:cubicBezTo>
                  <a:close/>
                </a:path>
              </a:pathLst>
            </a:custGeom>
            <a:solidFill>
              <a:srgbClr val="4D3630">
                <a:alpha val="81961"/>
              </a:srgbClr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832321" cy="1136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259300" y="9210675"/>
            <a:ext cx="209133" cy="49530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59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5560" y="135328"/>
            <a:ext cx="5238040" cy="12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b="1" spc="-296" dirty="0" err="1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Motywac</a:t>
            </a:r>
            <a:r>
              <a:rPr lang="pl-PL" sz="7400" b="1" spc="-296" dirty="0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</a:t>
            </a:r>
            <a:r>
              <a:rPr lang="en-US" sz="7400" b="1" spc="-296" dirty="0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71069" y="3482975"/>
            <a:ext cx="13784646" cy="325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 spc="-70" dirty="0">
                <a:solidFill>
                  <a:srgbClr val="E8E6E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,,</a:t>
            </a:r>
          </a:p>
          <a:p>
            <a:pPr algn="l">
              <a:lnSpc>
                <a:spcPts val="6299"/>
              </a:lnSpc>
            </a:pPr>
            <a:r>
              <a:rPr lang="en-US" sz="4500" b="1" spc="-89" dirty="0" err="1">
                <a:solidFill>
                  <a:srgbClr val="E8E6E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Czemu</a:t>
            </a:r>
            <a:r>
              <a:rPr lang="en-US" sz="4500" b="1" spc="-89" dirty="0">
                <a:solidFill>
                  <a:srgbClr val="E8E6E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500" b="1" spc="-89" dirty="0" err="1">
                <a:solidFill>
                  <a:srgbClr val="E8E6E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</a:t>
            </a:r>
            <a:r>
              <a:rPr lang="en-US" sz="4500" b="1" spc="-89" dirty="0">
                <a:solidFill>
                  <a:srgbClr val="E8E6E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500" b="1" spc="-89" dirty="0" err="1">
                <a:solidFill>
                  <a:srgbClr val="E8E6E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nie</a:t>
            </a:r>
            <a:r>
              <a:rPr lang="en-US" sz="4500" b="1" spc="-89" dirty="0">
                <a:solidFill>
                  <a:srgbClr val="E8E6E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ma </a:t>
            </a:r>
            <a:r>
              <a:rPr lang="en-US" sz="4500" b="1" spc="-89" dirty="0" err="1">
                <a:solidFill>
                  <a:srgbClr val="E8E6E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polskiego</a:t>
            </a:r>
            <a:r>
              <a:rPr lang="en-US" sz="4500" b="1" spc="-89" dirty="0">
                <a:solidFill>
                  <a:srgbClr val="E8E6E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4500" b="1" spc="-89" dirty="0" err="1">
                <a:solidFill>
                  <a:srgbClr val="E8E6E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dubbingu</a:t>
            </a:r>
            <a:endParaRPr lang="en-US" sz="4500" b="1" spc="-89" dirty="0">
              <a:solidFill>
                <a:srgbClr val="E8E6E3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4900"/>
              </a:lnSpc>
            </a:pPr>
            <a:r>
              <a:rPr lang="en-US" sz="3500" spc="-70" dirty="0" err="1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Pytam</a:t>
            </a:r>
            <a:r>
              <a:rPr lang="en-US" sz="3500" spc="-70" dirty="0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500" spc="-70" dirty="0" err="1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bo</a:t>
            </a:r>
            <a:r>
              <a:rPr lang="en-US" sz="3500" spc="-70" dirty="0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500" spc="-70" dirty="0" err="1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nie</a:t>
            </a:r>
            <a:r>
              <a:rPr lang="en-US" sz="3500" spc="-70" dirty="0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500" spc="-70" dirty="0" err="1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ukrywam</a:t>
            </a:r>
            <a:r>
              <a:rPr lang="en-US" sz="3500" spc="-70" dirty="0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500" spc="-70" dirty="0" err="1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taki</a:t>
            </a:r>
            <a:r>
              <a:rPr lang="en-US" sz="3500" spc="-70" dirty="0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500" spc="-70" dirty="0" err="1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polski</a:t>
            </a:r>
            <a:r>
              <a:rPr lang="en-US" sz="3500" spc="-70" dirty="0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 dubbing </a:t>
            </a:r>
            <a:r>
              <a:rPr lang="en-US" sz="3500" spc="-70" dirty="0" err="1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pomógłby</a:t>
            </a:r>
            <a:r>
              <a:rPr lang="en-US" sz="3500" spc="-70" dirty="0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 w </a:t>
            </a:r>
            <a:r>
              <a:rPr lang="en-US" sz="3500" spc="-70" dirty="0" err="1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immersji</a:t>
            </a:r>
            <a:r>
              <a:rPr lang="en-US" sz="3500" spc="-70" dirty="0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500" spc="-70" dirty="0" err="1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podczas</a:t>
            </a:r>
            <a:r>
              <a:rPr lang="en-US" sz="3500" spc="-70" dirty="0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500" spc="-70" dirty="0" err="1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gry</a:t>
            </a:r>
            <a:r>
              <a:rPr lang="en-US" sz="3500" spc="-70" dirty="0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500" spc="-70" dirty="0" err="1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i</a:t>
            </a:r>
            <a:r>
              <a:rPr lang="en-US" sz="3500" spc="-70" dirty="0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500" spc="-70" dirty="0" err="1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wcielaniu</a:t>
            </a:r>
            <a:r>
              <a:rPr lang="en-US" sz="3500" spc="-70" dirty="0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500" spc="-70" dirty="0" err="1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się</a:t>
            </a:r>
            <a:r>
              <a:rPr lang="en-US" sz="3500" spc="-70" dirty="0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pl-PL" sz="3500" spc="-70" dirty="0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w </a:t>
            </a:r>
            <a:r>
              <a:rPr lang="en-US" sz="3500" spc="-70" dirty="0" err="1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główn</a:t>
            </a:r>
            <a:r>
              <a:rPr lang="pl-PL" sz="3500" spc="-70" dirty="0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ą</a:t>
            </a:r>
            <a:r>
              <a:rPr lang="en-US" sz="3500" spc="-70" dirty="0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500" spc="-70" dirty="0" err="1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bohaterk</a:t>
            </a:r>
            <a:r>
              <a:rPr lang="pl-PL" sz="3500" spc="-70" dirty="0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ę.</a:t>
            </a:r>
            <a:endParaRPr lang="en-US" sz="3500" spc="-70" dirty="0">
              <a:solidFill>
                <a:srgbClr val="E8E6E3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 spc="-70" dirty="0">
                <a:solidFill>
                  <a:srgbClr val="E8E6E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71069" y="6879362"/>
            <a:ext cx="1567531" cy="300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spc="-35" dirty="0" err="1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Źródło</a:t>
            </a:r>
            <a:r>
              <a:rPr lang="en-US" sz="1799" spc="-35" dirty="0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rPr>
              <a:t>: Steam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59300" y="9210675"/>
            <a:ext cx="230505" cy="49530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59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20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02977" y="208735"/>
            <a:ext cx="17282045" cy="125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 spc="-296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Przykład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35309" y="2154564"/>
            <a:ext cx="7830367" cy="8132436"/>
            <a:chOff x="0" y="0"/>
            <a:chExt cx="10440490" cy="10843248"/>
          </a:xfrm>
        </p:grpSpPr>
        <p:sp>
          <p:nvSpPr>
            <p:cNvPr id="5" name="Freeform 5"/>
            <p:cNvSpPr/>
            <p:nvPr/>
          </p:nvSpPr>
          <p:spPr>
            <a:xfrm flipH="1">
              <a:off x="3942156" y="0"/>
              <a:ext cx="6498334" cy="5030167"/>
            </a:xfrm>
            <a:custGeom>
              <a:avLst/>
              <a:gdLst/>
              <a:ahLst/>
              <a:cxnLst/>
              <a:rect l="l" t="t" r="r" b="b"/>
              <a:pathLst>
                <a:path w="6498334" h="5030167">
                  <a:moveTo>
                    <a:pt x="6498334" y="0"/>
                  </a:moveTo>
                  <a:lnTo>
                    <a:pt x="0" y="0"/>
                  </a:lnTo>
                  <a:lnTo>
                    <a:pt x="0" y="5030167"/>
                  </a:lnTo>
                  <a:lnTo>
                    <a:pt x="6498334" y="5030167"/>
                  </a:lnTo>
                  <a:lnTo>
                    <a:pt x="6498334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2367304"/>
              <a:ext cx="5647098" cy="8475944"/>
            </a:xfrm>
            <a:custGeom>
              <a:avLst/>
              <a:gdLst/>
              <a:ahLst/>
              <a:cxnLst/>
              <a:rect l="l" t="t" r="r" b="b"/>
              <a:pathLst>
                <a:path w="5647098" h="8475944">
                  <a:moveTo>
                    <a:pt x="0" y="0"/>
                  </a:moveTo>
                  <a:lnTo>
                    <a:pt x="5647098" y="0"/>
                  </a:lnTo>
                  <a:lnTo>
                    <a:pt x="5647098" y="8475944"/>
                  </a:lnTo>
                  <a:lnTo>
                    <a:pt x="0" y="84759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597147" y="478110"/>
              <a:ext cx="5188351" cy="3468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49">
                  <a:solidFill>
                    <a:srgbClr val="E8E6E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Ah, the very man we would entrust with these tasks. Damien Tellatour, captain of my personal guard.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 lang="en-US" sz="2499" spc="-49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82250" y="2154564"/>
            <a:ext cx="7777050" cy="8132436"/>
            <a:chOff x="0" y="0"/>
            <a:chExt cx="10369400" cy="108432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98334" cy="5030167"/>
            </a:xfrm>
            <a:custGeom>
              <a:avLst/>
              <a:gdLst/>
              <a:ahLst/>
              <a:cxnLst/>
              <a:rect l="l" t="t" r="r" b="b"/>
              <a:pathLst>
                <a:path w="6498334" h="5030167">
                  <a:moveTo>
                    <a:pt x="0" y="0"/>
                  </a:moveTo>
                  <a:lnTo>
                    <a:pt x="6498334" y="0"/>
                  </a:lnTo>
                  <a:lnTo>
                    <a:pt x="6498334" y="5030167"/>
                  </a:lnTo>
                  <a:lnTo>
                    <a:pt x="0" y="5030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10" name="Freeform 10"/>
            <p:cNvSpPr/>
            <p:nvPr/>
          </p:nvSpPr>
          <p:spPr>
            <a:xfrm flipH="1">
              <a:off x="4634822" y="2236002"/>
              <a:ext cx="5734578" cy="8607246"/>
            </a:xfrm>
            <a:custGeom>
              <a:avLst/>
              <a:gdLst/>
              <a:ahLst/>
              <a:cxnLst/>
              <a:rect l="l" t="t" r="r" b="b"/>
              <a:pathLst>
                <a:path w="5734578" h="8607246">
                  <a:moveTo>
                    <a:pt x="5734578" y="0"/>
                  </a:moveTo>
                  <a:lnTo>
                    <a:pt x="0" y="0"/>
                  </a:lnTo>
                  <a:lnTo>
                    <a:pt x="0" y="8607246"/>
                  </a:lnTo>
                  <a:lnTo>
                    <a:pt x="5734578" y="8607246"/>
                  </a:lnTo>
                  <a:lnTo>
                    <a:pt x="5734578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pl-P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28320" y="609412"/>
              <a:ext cx="5441694" cy="3468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-49" dirty="0">
                  <a:solidFill>
                    <a:srgbClr val="E8E6E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Ach, ten </a:t>
              </a:r>
              <a:r>
                <a:rPr lang="en-US" sz="2499" spc="-49" dirty="0" err="1">
                  <a:solidFill>
                    <a:srgbClr val="E8E6E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właśnie</a:t>
              </a:r>
              <a:r>
                <a:rPr lang="en-US" sz="2499" spc="-49" dirty="0">
                  <a:solidFill>
                    <a:srgbClr val="E8E6E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2499" spc="-49" dirty="0" err="1">
                  <a:solidFill>
                    <a:srgbClr val="E8E6E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człowiek</a:t>
              </a:r>
              <a:r>
                <a:rPr lang="en-US" sz="2499" spc="-49" dirty="0">
                  <a:solidFill>
                    <a:srgbClr val="E8E6E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, </a:t>
              </a:r>
              <a:r>
                <a:rPr lang="en-US" sz="2499" spc="-49" dirty="0" err="1">
                  <a:solidFill>
                    <a:srgbClr val="E8E6E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któremu</a:t>
              </a:r>
              <a:r>
                <a:rPr lang="en-US" sz="2499" spc="-49" dirty="0">
                  <a:solidFill>
                    <a:srgbClr val="E8E6E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2499" spc="-49" dirty="0" err="1">
                  <a:solidFill>
                    <a:srgbClr val="E8E6E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moglibyśmy</a:t>
              </a:r>
              <a:r>
                <a:rPr lang="en-US" sz="2499" spc="-49" dirty="0">
                  <a:solidFill>
                    <a:srgbClr val="E8E6E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2499" spc="-49" dirty="0" err="1">
                  <a:solidFill>
                    <a:srgbClr val="E8E6E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powierzyć</a:t>
              </a:r>
              <a:r>
                <a:rPr lang="en-US" sz="2499" spc="-49" dirty="0">
                  <a:solidFill>
                    <a:srgbClr val="E8E6E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2499" spc="-49" dirty="0" err="1">
                  <a:solidFill>
                    <a:srgbClr val="E8E6E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te</a:t>
              </a:r>
              <a:r>
                <a:rPr lang="en-US" sz="2499" spc="-49" dirty="0">
                  <a:solidFill>
                    <a:srgbClr val="E8E6E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2499" spc="-49" dirty="0" err="1">
                  <a:solidFill>
                    <a:srgbClr val="E8E6E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zadania</a:t>
              </a:r>
              <a:r>
                <a:rPr lang="en-US" sz="2499" spc="-49" dirty="0">
                  <a:solidFill>
                    <a:srgbClr val="E8E6E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. Damien </a:t>
              </a:r>
              <a:r>
                <a:rPr lang="en-US" sz="2499" spc="-49" dirty="0" err="1">
                  <a:solidFill>
                    <a:srgbClr val="E8E6E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Tellatour</a:t>
              </a:r>
              <a:r>
                <a:rPr lang="en-US" sz="2499" spc="-49" dirty="0">
                  <a:solidFill>
                    <a:srgbClr val="E8E6E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, </a:t>
              </a:r>
              <a:r>
                <a:rPr lang="en-US" sz="2499" spc="-49" dirty="0" err="1">
                  <a:solidFill>
                    <a:srgbClr val="E8E6E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kapitan</a:t>
              </a:r>
              <a:r>
                <a:rPr lang="en-US" sz="2499" spc="-49" dirty="0">
                  <a:solidFill>
                    <a:srgbClr val="E8E6E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2499" spc="-49" dirty="0" err="1">
                  <a:solidFill>
                    <a:srgbClr val="E8E6E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mojej</a:t>
              </a:r>
              <a:r>
                <a:rPr lang="en-US" sz="2499" spc="-49" dirty="0">
                  <a:solidFill>
                    <a:srgbClr val="E8E6E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2499" spc="-49" dirty="0" err="1">
                  <a:solidFill>
                    <a:srgbClr val="E8E6E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osobistej</a:t>
              </a:r>
              <a:r>
                <a:rPr lang="en-US" sz="2499" spc="-49" dirty="0">
                  <a:solidFill>
                    <a:srgbClr val="E8E6E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</a:t>
              </a:r>
              <a:r>
                <a:rPr lang="en-US" sz="2499" spc="-49" dirty="0" err="1">
                  <a:solidFill>
                    <a:srgbClr val="E8E6E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straży</a:t>
              </a:r>
              <a:r>
                <a:rPr lang="en-US" sz="2499" spc="-49" dirty="0">
                  <a:solidFill>
                    <a:srgbClr val="E8E6E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.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 lang="en-US" sz="2499" spc="-49" dirty="0">
                <a:solidFill>
                  <a:srgbClr val="E8E6E3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965370" y="9952461"/>
            <a:ext cx="6357260" cy="2516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 indent="-161925" algn="ctr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-30" dirty="0" err="1">
                <a:solidFill>
                  <a:srgbClr val="D5CECC"/>
                </a:solidFill>
                <a:latin typeface="Canva Sans"/>
                <a:ea typeface="Canva Sans"/>
                <a:cs typeface="Canva Sans"/>
                <a:sym typeface="Canva Sans"/>
              </a:rPr>
              <a:t>Obrazy</a:t>
            </a:r>
            <a:r>
              <a:rPr lang="en-US" sz="1500" spc="-30" dirty="0">
                <a:solidFill>
                  <a:srgbClr val="D5CEC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500" spc="-30" dirty="0" err="1">
                <a:solidFill>
                  <a:srgbClr val="D5CECC"/>
                </a:solidFill>
                <a:latin typeface="Canva Sans"/>
                <a:ea typeface="Canva Sans"/>
                <a:cs typeface="Canva Sans"/>
                <a:sym typeface="Canva Sans"/>
              </a:rPr>
              <a:t>wygenerowane</a:t>
            </a:r>
            <a:r>
              <a:rPr lang="en-US" sz="1500" spc="-30" dirty="0">
                <a:solidFill>
                  <a:srgbClr val="D5CEC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500" spc="-30" dirty="0" err="1">
                <a:solidFill>
                  <a:srgbClr val="D5CECC"/>
                </a:solidFill>
                <a:latin typeface="Canva Sans"/>
                <a:ea typeface="Canva Sans"/>
                <a:cs typeface="Canva Sans"/>
                <a:sym typeface="Canva Sans"/>
              </a:rPr>
              <a:t>przy</a:t>
            </a:r>
            <a:r>
              <a:rPr lang="en-US" sz="1500" spc="-30" dirty="0">
                <a:solidFill>
                  <a:srgbClr val="D5CEC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500" spc="-30" dirty="0" err="1">
                <a:solidFill>
                  <a:srgbClr val="D5CECC"/>
                </a:solidFill>
                <a:latin typeface="Canva Sans"/>
                <a:ea typeface="Canva Sans"/>
                <a:cs typeface="Canva Sans"/>
                <a:sym typeface="Canva Sans"/>
              </a:rPr>
              <a:t>użyciu</a:t>
            </a:r>
            <a:r>
              <a:rPr lang="en-US" sz="1500" spc="-30" dirty="0">
                <a:solidFill>
                  <a:srgbClr val="D5CEC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500" spc="-30" dirty="0" err="1">
                <a:solidFill>
                  <a:srgbClr val="D5CECC"/>
                </a:solidFill>
                <a:latin typeface="Canva Sans"/>
                <a:ea typeface="Canva Sans"/>
                <a:cs typeface="Canva Sans"/>
                <a:sym typeface="Canva Sans"/>
              </a:rPr>
              <a:t>sztucznej</a:t>
            </a:r>
            <a:r>
              <a:rPr lang="en-US" sz="1500" spc="-30" dirty="0">
                <a:solidFill>
                  <a:srgbClr val="D5CECC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500" spc="-30" dirty="0" err="1">
                <a:solidFill>
                  <a:srgbClr val="D5CECC"/>
                </a:solidFill>
                <a:latin typeface="Canva Sans"/>
                <a:ea typeface="Canva Sans"/>
                <a:cs typeface="Canva Sans"/>
                <a:sym typeface="Canva Sans"/>
              </a:rPr>
              <a:t>inteligencji</a:t>
            </a:r>
            <a:endParaRPr lang="en-US" sz="1500" spc="-30" dirty="0">
              <a:solidFill>
                <a:srgbClr val="D5CECC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13" name="0x0011ce99_pl">
            <a:hlinkClick r:id="" action="ppaction://media"/>
            <a:extLst>
              <a:ext uri="{FF2B5EF4-FFF2-40B4-BE49-F238E27FC236}">
                <a16:creationId xmlns:a16="http://schemas.microsoft.com/office/drawing/2014/main" id="{C762EC1F-48C8-A724-44E9-0238A249A9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541340" y="838649"/>
            <a:ext cx="487363" cy="487363"/>
          </a:xfrm>
          <a:prstGeom prst="rect">
            <a:avLst/>
          </a:prstGeom>
        </p:spPr>
      </p:pic>
      <p:pic>
        <p:nvPicPr>
          <p:cNvPr id="14" name="0x0011ce99 (2)">
            <a:hlinkClick r:id="" action="ppaction://media"/>
            <a:extLst>
              <a:ext uri="{FF2B5EF4-FFF2-40B4-BE49-F238E27FC236}">
                <a16:creationId xmlns:a16="http://schemas.microsoft.com/office/drawing/2014/main" id="{D0C1B2E4-CEE3-D953-ADFB-7A4D06BFC3A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519302" y="220059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10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855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105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951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87318"/>
            <a:ext cx="5259229" cy="10287000"/>
          </a:xfrm>
          <a:custGeom>
            <a:avLst/>
            <a:gdLst/>
            <a:ahLst/>
            <a:cxnLst/>
            <a:rect l="l" t="t" r="r" b="b"/>
            <a:pathLst>
              <a:path w="5259229" h="10287000">
                <a:moveTo>
                  <a:pt x="0" y="0"/>
                </a:moveTo>
                <a:lnTo>
                  <a:pt x="5259229" y="0"/>
                </a:lnTo>
                <a:lnTo>
                  <a:pt x="525922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Freeform 3"/>
          <p:cNvSpPr/>
          <p:nvPr/>
        </p:nvSpPr>
        <p:spPr>
          <a:xfrm>
            <a:off x="13418072" y="3083363"/>
            <a:ext cx="3670589" cy="6829002"/>
          </a:xfrm>
          <a:custGeom>
            <a:avLst/>
            <a:gdLst/>
            <a:ahLst/>
            <a:cxnLst/>
            <a:rect l="l" t="t" r="r" b="b"/>
            <a:pathLst>
              <a:path w="3670589" h="6829002">
                <a:moveTo>
                  <a:pt x="0" y="0"/>
                </a:moveTo>
                <a:lnTo>
                  <a:pt x="3670588" y="0"/>
                </a:lnTo>
                <a:lnTo>
                  <a:pt x="3670588" y="6829002"/>
                </a:lnTo>
                <a:lnTo>
                  <a:pt x="0" y="6829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" name="TextBox 4"/>
          <p:cNvSpPr txBox="1"/>
          <p:nvPr/>
        </p:nvSpPr>
        <p:spPr>
          <a:xfrm>
            <a:off x="-22745" y="3733512"/>
            <a:ext cx="17282045" cy="1292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40"/>
              </a:lnSpc>
            </a:pPr>
            <a:r>
              <a:rPr lang="en-US" sz="7600" b="1" spc="-304" dirty="0" err="1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Dziękujemy</a:t>
            </a:r>
            <a:r>
              <a:rPr lang="en-US" sz="7600" b="1" spc="-304" dirty="0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za </a:t>
            </a:r>
            <a:r>
              <a:rPr lang="en-US" sz="7600" b="1" spc="-304" dirty="0" err="1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uwagę</a:t>
            </a:r>
            <a:r>
              <a:rPr lang="en-US" sz="7600" b="1" spc="-304" dirty="0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438269" cy="49530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59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21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5553" y="9963800"/>
            <a:ext cx="17282045" cy="32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spc="-76" dirty="0" err="1">
                <a:solidFill>
                  <a:srgbClr val="4D36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Grafiki</a:t>
            </a:r>
            <a:r>
              <a:rPr lang="en-US" sz="1900" spc="-76" dirty="0">
                <a:solidFill>
                  <a:srgbClr val="4D36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00" spc="-76" dirty="0" err="1">
                <a:solidFill>
                  <a:srgbClr val="4D36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zostały</a:t>
            </a:r>
            <a:r>
              <a:rPr lang="en-US" sz="1900" spc="-76" dirty="0">
                <a:solidFill>
                  <a:srgbClr val="4D36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00" spc="-76" dirty="0" err="1">
                <a:solidFill>
                  <a:srgbClr val="4D36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zapożyczone</a:t>
            </a:r>
            <a:r>
              <a:rPr lang="en-US" sz="1900" spc="-76" dirty="0">
                <a:solidFill>
                  <a:srgbClr val="4D36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00" spc="-76" dirty="0" err="1">
                <a:solidFill>
                  <a:srgbClr val="4D36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</a:t>
            </a:r>
            <a:r>
              <a:rPr lang="en-US" sz="1900" spc="-76" dirty="0">
                <a:solidFill>
                  <a:srgbClr val="4D36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00" spc="-76" dirty="0" err="1">
                <a:solidFill>
                  <a:srgbClr val="4D36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zasadach</a:t>
            </a:r>
            <a:r>
              <a:rPr lang="en-US" sz="1900" spc="-76" dirty="0">
                <a:solidFill>
                  <a:srgbClr val="4D36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00" spc="-76" dirty="0" err="1">
                <a:solidFill>
                  <a:srgbClr val="4D36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prawa</a:t>
            </a:r>
            <a:r>
              <a:rPr lang="en-US" sz="1900" spc="-76" dirty="0">
                <a:solidFill>
                  <a:srgbClr val="4D36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00" spc="-76" dirty="0" err="1">
                <a:solidFill>
                  <a:srgbClr val="4D36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cytatu</a:t>
            </a:r>
            <a:r>
              <a:rPr lang="en-US" sz="1900" spc="-76" dirty="0">
                <a:solidFill>
                  <a:srgbClr val="4D36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z </a:t>
            </a:r>
            <a:r>
              <a:rPr lang="en-US" sz="1900" spc="-76" dirty="0" err="1">
                <a:solidFill>
                  <a:srgbClr val="4D36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gry</a:t>
            </a:r>
            <a:r>
              <a:rPr lang="en-US" sz="1900" spc="-76" dirty="0">
                <a:solidFill>
                  <a:srgbClr val="4D36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1900" spc="-76" dirty="0" err="1">
                <a:solidFill>
                  <a:srgbClr val="4D36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Wiedźmin</a:t>
            </a:r>
            <a:r>
              <a:rPr lang="en-US" sz="1900" spc="-76" dirty="0">
                <a:solidFill>
                  <a:srgbClr val="4D36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3: Dziki Gon </a:t>
            </a:r>
            <a:r>
              <a:rPr lang="en-US" sz="1900" spc="-76" dirty="0" err="1">
                <a:solidFill>
                  <a:srgbClr val="4D36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autorstwa</a:t>
            </a:r>
            <a:r>
              <a:rPr lang="en-US" sz="1900" spc="-76" dirty="0">
                <a:solidFill>
                  <a:srgbClr val="4D36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studia CD PROJEKT RED.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734" y="7056761"/>
            <a:ext cx="2853685" cy="285368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75553" y="5231465"/>
            <a:ext cx="17282045" cy="1872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sz="5400" spc="-216">
                <a:solidFill>
                  <a:srgbClr val="4D3630"/>
                </a:solidFill>
                <a:latin typeface="Canva Sans"/>
                <a:ea typeface="Canva Sans"/>
                <a:cs typeface="Canva Sans"/>
                <a:sym typeface="Canva Sans"/>
              </a:rPr>
              <a:t>Zapraszamy</a:t>
            </a:r>
            <a:r>
              <a:rPr lang="en-US" sz="5400" spc="-216" dirty="0">
                <a:solidFill>
                  <a:srgbClr val="4D363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5400" spc="-216" dirty="0" err="1">
                <a:solidFill>
                  <a:srgbClr val="4D3630"/>
                </a:solidFill>
                <a:latin typeface="Canva Sans"/>
                <a:ea typeface="Canva Sans"/>
                <a:cs typeface="Canva Sans"/>
                <a:sym typeface="Canva Sans"/>
              </a:rPr>
              <a:t>na</a:t>
            </a:r>
            <a:r>
              <a:rPr lang="en-US" sz="5400" spc="-216" dirty="0">
                <a:solidFill>
                  <a:srgbClr val="4D363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5400" spc="-216" dirty="0" err="1">
                <a:solidFill>
                  <a:srgbClr val="4D3630"/>
                </a:solidFill>
                <a:latin typeface="Canva Sans"/>
                <a:ea typeface="Canva Sans"/>
                <a:cs typeface="Canva Sans"/>
                <a:sym typeface="Canva Sans"/>
              </a:rPr>
              <a:t>stronę</a:t>
            </a:r>
            <a:r>
              <a:rPr lang="en-US" sz="5400" spc="-216" dirty="0">
                <a:solidFill>
                  <a:srgbClr val="4D363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7560"/>
              </a:lnSpc>
            </a:pPr>
            <a:r>
              <a:rPr lang="en-US" sz="5400" spc="-216" dirty="0" err="1">
                <a:solidFill>
                  <a:srgbClr val="4D3630"/>
                </a:solidFill>
                <a:latin typeface="Canva Sans"/>
                <a:ea typeface="Canva Sans"/>
                <a:cs typeface="Canva Sans"/>
                <a:sym typeface="Canva Sans"/>
              </a:rPr>
              <a:t>naszego</a:t>
            </a:r>
            <a:r>
              <a:rPr lang="en-US" sz="5400" spc="-216" dirty="0">
                <a:solidFill>
                  <a:srgbClr val="4D363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5400" spc="-216" dirty="0" err="1">
                <a:solidFill>
                  <a:srgbClr val="4D3630"/>
                </a:solidFill>
                <a:latin typeface="Canva Sans"/>
                <a:ea typeface="Canva Sans"/>
                <a:cs typeface="Canva Sans"/>
                <a:sym typeface="Canva Sans"/>
              </a:rPr>
              <a:t>projektu</a:t>
            </a:r>
            <a:r>
              <a:rPr lang="en-US" sz="5400" spc="-216" dirty="0">
                <a:solidFill>
                  <a:srgbClr val="4D363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22066" y="2007436"/>
            <a:ext cx="14443868" cy="7474702"/>
          </a:xfrm>
          <a:custGeom>
            <a:avLst/>
            <a:gdLst/>
            <a:ahLst/>
            <a:cxnLst/>
            <a:rect l="l" t="t" r="r" b="b"/>
            <a:pathLst>
              <a:path w="14443868" h="7474702">
                <a:moveTo>
                  <a:pt x="0" y="0"/>
                </a:moveTo>
                <a:lnTo>
                  <a:pt x="14443868" y="0"/>
                </a:lnTo>
                <a:lnTo>
                  <a:pt x="14443868" y="7474702"/>
                </a:lnTo>
                <a:lnTo>
                  <a:pt x="0" y="7474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Freeform 3"/>
          <p:cNvSpPr/>
          <p:nvPr/>
        </p:nvSpPr>
        <p:spPr>
          <a:xfrm>
            <a:off x="9380034" y="5206731"/>
            <a:ext cx="1196383" cy="89913"/>
          </a:xfrm>
          <a:custGeom>
            <a:avLst/>
            <a:gdLst/>
            <a:ahLst/>
            <a:cxnLst/>
            <a:rect l="l" t="t" r="r" b="b"/>
            <a:pathLst>
              <a:path w="1196383" h="89913">
                <a:moveTo>
                  <a:pt x="0" y="0"/>
                </a:moveTo>
                <a:lnTo>
                  <a:pt x="1196383" y="0"/>
                </a:lnTo>
                <a:lnTo>
                  <a:pt x="1196383" y="89912"/>
                </a:lnTo>
                <a:lnTo>
                  <a:pt x="0" y="899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4" name="TextBox 4"/>
          <p:cNvSpPr txBox="1"/>
          <p:nvPr/>
        </p:nvSpPr>
        <p:spPr>
          <a:xfrm>
            <a:off x="699242" y="110346"/>
            <a:ext cx="4939558" cy="1259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b="1" spc="-296" dirty="0" err="1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Motywacja</a:t>
            </a:r>
            <a:endParaRPr lang="en-US" sz="7400" b="1" spc="-296" dirty="0">
              <a:solidFill>
                <a:srgbClr val="36211B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59300" y="9210675"/>
            <a:ext cx="221040" cy="49530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59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22066" y="9677401"/>
            <a:ext cx="5959665" cy="257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u="sng" spc="-30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  <a:hlinkClick r:id="rId5" tooltip="https://allcorrectgames.com/localization-pricing/"/>
              </a:rPr>
              <a:t>Źródło: https://allcorrectgames.com/localization-pricing/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136383"/>
            <a:ext cx="6053142" cy="4155673"/>
          </a:xfrm>
          <a:custGeom>
            <a:avLst/>
            <a:gdLst/>
            <a:ahLst/>
            <a:cxnLst/>
            <a:rect l="l" t="t" r="r" b="b"/>
            <a:pathLst>
              <a:path w="6053142" h="4155673">
                <a:moveTo>
                  <a:pt x="0" y="0"/>
                </a:moveTo>
                <a:lnTo>
                  <a:pt x="6053142" y="0"/>
                </a:lnTo>
                <a:lnTo>
                  <a:pt x="6053142" y="4155673"/>
                </a:lnTo>
                <a:lnTo>
                  <a:pt x="0" y="4155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3" name="TextBox 3"/>
          <p:cNvSpPr txBox="1"/>
          <p:nvPr/>
        </p:nvSpPr>
        <p:spPr>
          <a:xfrm>
            <a:off x="17259300" y="9210675"/>
            <a:ext cx="230505" cy="49530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59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11321411" y="6131327"/>
            <a:ext cx="6053142" cy="4155673"/>
          </a:xfrm>
          <a:custGeom>
            <a:avLst/>
            <a:gdLst/>
            <a:ahLst/>
            <a:cxnLst/>
            <a:rect l="l" t="t" r="r" b="b"/>
            <a:pathLst>
              <a:path w="6053142" h="4155673">
                <a:moveTo>
                  <a:pt x="6053142" y="0"/>
                </a:moveTo>
                <a:lnTo>
                  <a:pt x="0" y="0"/>
                </a:lnTo>
                <a:lnTo>
                  <a:pt x="0" y="4155673"/>
                </a:lnTo>
                <a:lnTo>
                  <a:pt x="6053142" y="4155673"/>
                </a:lnTo>
                <a:lnTo>
                  <a:pt x="605314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5" name="Freeform 5"/>
          <p:cNvSpPr/>
          <p:nvPr/>
        </p:nvSpPr>
        <p:spPr>
          <a:xfrm>
            <a:off x="6829621" y="2383104"/>
            <a:ext cx="3837870" cy="1372039"/>
          </a:xfrm>
          <a:custGeom>
            <a:avLst/>
            <a:gdLst/>
            <a:ahLst/>
            <a:cxnLst/>
            <a:rect l="l" t="t" r="r" b="b"/>
            <a:pathLst>
              <a:path w="3837870" h="1372039">
                <a:moveTo>
                  <a:pt x="0" y="0"/>
                </a:moveTo>
                <a:lnTo>
                  <a:pt x="3837871" y="0"/>
                </a:lnTo>
                <a:lnTo>
                  <a:pt x="3837871" y="1372039"/>
                </a:lnTo>
                <a:lnTo>
                  <a:pt x="0" y="13720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6" name="TextBox 6"/>
          <p:cNvSpPr txBox="1"/>
          <p:nvPr/>
        </p:nvSpPr>
        <p:spPr>
          <a:xfrm>
            <a:off x="481215" y="197803"/>
            <a:ext cx="9805186" cy="1259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b="1" spc="-296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Czym się zajmujemy?</a:t>
            </a:r>
          </a:p>
        </p:txBody>
      </p:sp>
      <p:sp>
        <p:nvSpPr>
          <p:cNvPr id="7" name="Freeform 7"/>
          <p:cNvSpPr/>
          <p:nvPr/>
        </p:nvSpPr>
        <p:spPr>
          <a:xfrm rot="-10800000">
            <a:off x="6829621" y="7139136"/>
            <a:ext cx="3837870" cy="1372039"/>
          </a:xfrm>
          <a:custGeom>
            <a:avLst/>
            <a:gdLst/>
            <a:ahLst/>
            <a:cxnLst/>
            <a:rect l="l" t="t" r="r" b="b"/>
            <a:pathLst>
              <a:path w="3837870" h="1372039">
                <a:moveTo>
                  <a:pt x="0" y="0"/>
                </a:moveTo>
                <a:lnTo>
                  <a:pt x="3837871" y="0"/>
                </a:lnTo>
                <a:lnTo>
                  <a:pt x="3837871" y="1372038"/>
                </a:lnTo>
                <a:lnTo>
                  <a:pt x="0" y="13720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8" name="Freeform 8"/>
          <p:cNvSpPr/>
          <p:nvPr/>
        </p:nvSpPr>
        <p:spPr>
          <a:xfrm flipH="1">
            <a:off x="3812393" y="3842599"/>
            <a:ext cx="4873750" cy="3772625"/>
          </a:xfrm>
          <a:custGeom>
            <a:avLst/>
            <a:gdLst/>
            <a:ahLst/>
            <a:cxnLst/>
            <a:rect l="l" t="t" r="r" b="b"/>
            <a:pathLst>
              <a:path w="4873750" h="3772625">
                <a:moveTo>
                  <a:pt x="4873750" y="0"/>
                </a:moveTo>
                <a:lnTo>
                  <a:pt x="0" y="0"/>
                </a:lnTo>
                <a:lnTo>
                  <a:pt x="0" y="3772625"/>
                </a:lnTo>
                <a:lnTo>
                  <a:pt x="4873750" y="3772625"/>
                </a:lnTo>
                <a:lnTo>
                  <a:pt x="487375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9" name="TextBox 9"/>
          <p:cNvSpPr txBox="1"/>
          <p:nvPr/>
        </p:nvSpPr>
        <p:spPr>
          <a:xfrm>
            <a:off x="4150702" y="4405397"/>
            <a:ext cx="4197132" cy="1725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 spc="-66">
                <a:solidFill>
                  <a:srgbClr val="E8E6E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world doesn't need a hero, it needs a professional.</a:t>
            </a:r>
          </a:p>
        </p:txBody>
      </p:sp>
      <p:sp>
        <p:nvSpPr>
          <p:cNvPr id="10" name="Freeform 10"/>
          <p:cNvSpPr/>
          <p:nvPr/>
        </p:nvSpPr>
        <p:spPr>
          <a:xfrm>
            <a:off x="8748556" y="3842599"/>
            <a:ext cx="4873750" cy="3772625"/>
          </a:xfrm>
          <a:custGeom>
            <a:avLst/>
            <a:gdLst/>
            <a:ahLst/>
            <a:cxnLst/>
            <a:rect l="l" t="t" r="r" b="b"/>
            <a:pathLst>
              <a:path w="4873750" h="3772625">
                <a:moveTo>
                  <a:pt x="0" y="0"/>
                </a:moveTo>
                <a:lnTo>
                  <a:pt x="4873751" y="0"/>
                </a:lnTo>
                <a:lnTo>
                  <a:pt x="4873751" y="3772625"/>
                </a:lnTo>
                <a:lnTo>
                  <a:pt x="0" y="37726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1" name="TextBox 11"/>
          <p:cNvSpPr txBox="1"/>
          <p:nvPr/>
        </p:nvSpPr>
        <p:spPr>
          <a:xfrm>
            <a:off x="8902808" y="4405397"/>
            <a:ext cx="4565248" cy="1725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b="1" spc="-65">
                <a:solidFill>
                  <a:srgbClr val="E8E6E3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Światu nie potrzeba bohatera. Potrzeba mu fachowca.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788582"/>
            <a:ext cx="14395043" cy="4335403"/>
            <a:chOff x="0" y="0"/>
            <a:chExt cx="19193390" cy="5780537"/>
          </a:xfrm>
        </p:grpSpPr>
        <p:sp>
          <p:nvSpPr>
            <p:cNvPr id="3" name="TextBox 3"/>
            <p:cNvSpPr txBox="1"/>
            <p:nvPr/>
          </p:nvSpPr>
          <p:spPr>
            <a:xfrm>
              <a:off x="1489376" y="-66675"/>
              <a:ext cx="17704014" cy="5726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 b="1" spc="-70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Zachowanie kontekstu wypowiedzi.</a:t>
              </a:r>
            </a:p>
            <a:p>
              <a:pPr algn="l">
                <a:lnSpc>
                  <a:spcPts val="4900"/>
                </a:lnSpc>
              </a:pPr>
              <a:endParaRPr lang="en-US" sz="3500" b="1" spc="-70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algn="l">
                <a:lnSpc>
                  <a:spcPts val="4900"/>
                </a:lnSpc>
              </a:pPr>
              <a:r>
                <a:rPr lang="en-US" sz="3500" b="1" spc="-70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Zachowanie cech prozodycznych.</a:t>
              </a:r>
            </a:p>
            <a:p>
              <a:pPr algn="l">
                <a:lnSpc>
                  <a:spcPts val="4900"/>
                </a:lnSpc>
              </a:pPr>
              <a:endParaRPr lang="en-US" sz="3500" b="1" spc="-70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algn="l">
                <a:lnSpc>
                  <a:spcPts val="4900"/>
                </a:lnSpc>
              </a:pPr>
              <a:r>
                <a:rPr lang="en-US" sz="3500" b="1" spc="-70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Obsługa nagrań jednego lub wielu mówców.</a:t>
              </a:r>
            </a:p>
            <a:p>
              <a:pPr algn="l">
                <a:lnSpc>
                  <a:spcPts val="4900"/>
                </a:lnSpc>
              </a:pPr>
              <a:endParaRPr lang="en-US" sz="3500" b="1" spc="-70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algn="l">
                <a:lnSpc>
                  <a:spcPts val="4900"/>
                </a:lnSpc>
              </a:pPr>
              <a:r>
                <a:rPr lang="en-US" sz="3500" b="1" spc="-70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Szybkie działanie.</a:t>
              </a:r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0" y="0"/>
              <a:ext cx="1043312" cy="913302"/>
              <a:chOff x="0" y="0"/>
              <a:chExt cx="812800" cy="71151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7115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515">
                    <a:moveTo>
                      <a:pt x="812800" y="355757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508315"/>
                    </a:lnTo>
                    <a:lnTo>
                      <a:pt x="406400" y="508315"/>
                    </a:lnTo>
                    <a:lnTo>
                      <a:pt x="406400" y="711515"/>
                    </a:lnTo>
                    <a:lnTo>
                      <a:pt x="812800" y="355757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174625"/>
                <a:ext cx="711200" cy="333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4867235"/>
              <a:ext cx="1043312" cy="913302"/>
              <a:chOff x="0" y="0"/>
              <a:chExt cx="812800" cy="71151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7115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515">
                    <a:moveTo>
                      <a:pt x="812800" y="355757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508315"/>
                    </a:lnTo>
                    <a:lnTo>
                      <a:pt x="406400" y="508315"/>
                    </a:lnTo>
                    <a:lnTo>
                      <a:pt x="406400" y="711515"/>
                    </a:lnTo>
                    <a:lnTo>
                      <a:pt x="812800" y="355757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174625"/>
                <a:ext cx="711200" cy="333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3242733"/>
              <a:ext cx="1043312" cy="913302"/>
              <a:chOff x="0" y="0"/>
              <a:chExt cx="812800" cy="71151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7115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515">
                    <a:moveTo>
                      <a:pt x="812800" y="355757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508315"/>
                    </a:lnTo>
                    <a:lnTo>
                      <a:pt x="406400" y="508315"/>
                    </a:lnTo>
                    <a:lnTo>
                      <a:pt x="406400" y="711515"/>
                    </a:lnTo>
                    <a:lnTo>
                      <a:pt x="812800" y="355757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174625"/>
                <a:ext cx="711200" cy="333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1621367"/>
              <a:ext cx="1043312" cy="913302"/>
              <a:chOff x="0" y="0"/>
              <a:chExt cx="812800" cy="71151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7115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515">
                    <a:moveTo>
                      <a:pt x="812800" y="355757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508315"/>
                    </a:lnTo>
                    <a:lnTo>
                      <a:pt x="406400" y="508315"/>
                    </a:lnTo>
                    <a:lnTo>
                      <a:pt x="406400" y="711515"/>
                    </a:lnTo>
                    <a:lnTo>
                      <a:pt x="812800" y="355757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174625"/>
                <a:ext cx="711200" cy="333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17259300" y="9210675"/>
            <a:ext cx="225088" cy="49530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59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  <p:sp>
        <p:nvSpPr>
          <p:cNvPr id="17" name="Freeform 17"/>
          <p:cNvSpPr/>
          <p:nvPr/>
        </p:nvSpPr>
        <p:spPr>
          <a:xfrm>
            <a:off x="14383540" y="1175991"/>
            <a:ext cx="3279963" cy="9111009"/>
          </a:xfrm>
          <a:custGeom>
            <a:avLst/>
            <a:gdLst/>
            <a:ahLst/>
            <a:cxnLst/>
            <a:rect l="l" t="t" r="r" b="b"/>
            <a:pathLst>
              <a:path w="3279963" h="9111009">
                <a:moveTo>
                  <a:pt x="0" y="0"/>
                </a:moveTo>
                <a:lnTo>
                  <a:pt x="3279963" y="0"/>
                </a:lnTo>
                <a:lnTo>
                  <a:pt x="3279963" y="9111009"/>
                </a:lnTo>
                <a:lnTo>
                  <a:pt x="0" y="91110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l-PL"/>
          </a:p>
        </p:txBody>
      </p:sp>
      <p:sp>
        <p:nvSpPr>
          <p:cNvPr id="18" name="TextBox 18"/>
          <p:cNvSpPr txBox="1"/>
          <p:nvPr/>
        </p:nvSpPr>
        <p:spPr>
          <a:xfrm>
            <a:off x="481215" y="197803"/>
            <a:ext cx="15063515" cy="1259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 spc="-296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Główne założenia projektu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6"/>
          <p:cNvSpPr txBox="1"/>
          <p:nvPr/>
        </p:nvSpPr>
        <p:spPr>
          <a:xfrm>
            <a:off x="481215" y="197803"/>
            <a:ext cx="17282045" cy="125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 spc="-296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Schemat projektu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7259300" y="9210675"/>
            <a:ext cx="463213" cy="49530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59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pic>
        <p:nvPicPr>
          <p:cNvPr id="67" name="Obraz 66" descr="Obraz zawierający zrzut ekranu, Prostokąt, kwadrat, design&#10;&#10;Zawartość wygenerowana przez AI może być niepoprawna.">
            <a:extLst>
              <a:ext uri="{FF2B5EF4-FFF2-40B4-BE49-F238E27FC236}">
                <a16:creationId xmlns:a16="http://schemas.microsoft.com/office/drawing/2014/main" id="{D2B85A25-D24E-61D7-F6ED-600FDE50C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70" y="2207023"/>
            <a:ext cx="16315460" cy="6254260"/>
          </a:xfrm>
          <a:prstGeom prst="rect">
            <a:avLst/>
          </a:prstGeom>
        </p:spPr>
      </p:pic>
      <p:pic>
        <p:nvPicPr>
          <p:cNvPr id="3" name="Obraz 2" descr="Obraz zawierający tekst, zrzut ekranu, diagram, Prostokąt&#10;&#10;Zawartość wygenerowana przez AI może być niepoprawna.">
            <a:extLst>
              <a:ext uri="{FF2B5EF4-FFF2-40B4-BE49-F238E27FC236}">
                <a16:creationId xmlns:a16="http://schemas.microsoft.com/office/drawing/2014/main" id="{F24DE6E0-AAE8-B9A3-275A-CFA3F9938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D1EB65-0F23-ADB0-3131-85C5B0D8A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6">
            <a:extLst>
              <a:ext uri="{FF2B5EF4-FFF2-40B4-BE49-F238E27FC236}">
                <a16:creationId xmlns:a16="http://schemas.microsoft.com/office/drawing/2014/main" id="{3927F3F9-0EF7-F3BB-36B4-17C37BBB2956}"/>
              </a:ext>
            </a:extLst>
          </p:cNvPr>
          <p:cNvSpPr txBox="1"/>
          <p:nvPr/>
        </p:nvSpPr>
        <p:spPr>
          <a:xfrm>
            <a:off x="481215" y="197803"/>
            <a:ext cx="17282045" cy="125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 spc="-296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Schemat projektu</a:t>
            </a:r>
          </a:p>
        </p:txBody>
      </p:sp>
      <p:sp>
        <p:nvSpPr>
          <p:cNvPr id="57" name="TextBox 57">
            <a:extLst>
              <a:ext uri="{FF2B5EF4-FFF2-40B4-BE49-F238E27FC236}">
                <a16:creationId xmlns:a16="http://schemas.microsoft.com/office/drawing/2014/main" id="{8A28FA9F-F780-6871-56C3-14DAB743DF7D}"/>
              </a:ext>
            </a:extLst>
          </p:cNvPr>
          <p:cNvSpPr txBox="1"/>
          <p:nvPr/>
        </p:nvSpPr>
        <p:spPr>
          <a:xfrm>
            <a:off x="17259300" y="9210675"/>
            <a:ext cx="463213" cy="49530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59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  <p:pic>
        <p:nvPicPr>
          <p:cNvPr id="67" name="Obraz 66" descr="Obraz zawierający zrzut ekranu, Prostokąt, kwadrat, design&#10;&#10;Zawartość wygenerowana przez AI może być niepoprawna.">
            <a:extLst>
              <a:ext uri="{FF2B5EF4-FFF2-40B4-BE49-F238E27FC236}">
                <a16:creationId xmlns:a16="http://schemas.microsoft.com/office/drawing/2014/main" id="{C805766B-8B9B-2C6A-EDBD-380F607EE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70" y="2207023"/>
            <a:ext cx="16315460" cy="6254260"/>
          </a:xfrm>
          <a:prstGeom prst="rect">
            <a:avLst/>
          </a:prstGeom>
        </p:spPr>
      </p:pic>
      <p:pic>
        <p:nvPicPr>
          <p:cNvPr id="5" name="Obraz 4" descr="Obraz zawierający tekst, zrzut ekranu, diagram, Prostokąt&#10;&#10;Zawartość wygenerowana przez AI może być niepoprawna.">
            <a:extLst>
              <a:ext uri="{FF2B5EF4-FFF2-40B4-BE49-F238E27FC236}">
                <a16:creationId xmlns:a16="http://schemas.microsoft.com/office/drawing/2014/main" id="{E32F617B-2713-564C-4688-A80EC0854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8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1215" y="3804872"/>
            <a:ext cx="5811410" cy="5677267"/>
            <a:chOff x="0" y="0"/>
            <a:chExt cx="1530577" cy="149524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30577" cy="1495247"/>
            </a:xfrm>
            <a:custGeom>
              <a:avLst/>
              <a:gdLst/>
              <a:ahLst/>
              <a:cxnLst/>
              <a:rect l="l" t="t" r="r" b="b"/>
              <a:pathLst>
                <a:path w="1530577" h="1495247">
                  <a:moveTo>
                    <a:pt x="0" y="0"/>
                  </a:moveTo>
                  <a:lnTo>
                    <a:pt x="1530577" y="0"/>
                  </a:lnTo>
                  <a:lnTo>
                    <a:pt x="1530577" y="1495247"/>
                  </a:lnTo>
                  <a:lnTo>
                    <a:pt x="0" y="1495247"/>
                  </a:lnTo>
                  <a:close/>
                </a:path>
              </a:pathLst>
            </a:custGeom>
            <a:solidFill>
              <a:srgbClr val="220C00">
                <a:alpha val="18824"/>
              </a:srgbClr>
            </a:solidFill>
            <a:ln w="38100" cap="sq">
              <a:solidFill>
                <a:srgbClr val="000000">
                  <a:alpha val="1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pl-P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530577" cy="1542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28969" y="4190608"/>
            <a:ext cx="1752577" cy="822151"/>
            <a:chOff x="0" y="0"/>
            <a:chExt cx="466009" cy="2186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66009" cy="218610"/>
            </a:xfrm>
            <a:custGeom>
              <a:avLst/>
              <a:gdLst/>
              <a:ahLst/>
              <a:cxnLst/>
              <a:rect l="l" t="t" r="r" b="b"/>
              <a:pathLst>
                <a:path w="466009" h="218610">
                  <a:moveTo>
                    <a:pt x="0" y="0"/>
                  </a:moveTo>
                  <a:lnTo>
                    <a:pt x="466009" y="0"/>
                  </a:lnTo>
                  <a:lnTo>
                    <a:pt x="466009" y="218610"/>
                  </a:lnTo>
                  <a:lnTo>
                    <a:pt x="0" y="218610"/>
                  </a:lnTo>
                  <a:close/>
                </a:path>
              </a:pathLst>
            </a:custGeom>
            <a:solidFill>
              <a:srgbClr val="36211B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66009" cy="266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spc="-40">
                  <a:solidFill>
                    <a:srgbClr val="E8E6E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Rozdzielenie tła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28969" y="6098887"/>
            <a:ext cx="1752577" cy="822151"/>
            <a:chOff x="0" y="0"/>
            <a:chExt cx="466009" cy="2186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6009" cy="218610"/>
            </a:xfrm>
            <a:custGeom>
              <a:avLst/>
              <a:gdLst/>
              <a:ahLst/>
              <a:cxnLst/>
              <a:rect l="l" t="t" r="r" b="b"/>
              <a:pathLst>
                <a:path w="466009" h="218610">
                  <a:moveTo>
                    <a:pt x="0" y="0"/>
                  </a:moveTo>
                  <a:lnTo>
                    <a:pt x="466009" y="0"/>
                  </a:lnTo>
                  <a:lnTo>
                    <a:pt x="466009" y="218610"/>
                  </a:lnTo>
                  <a:lnTo>
                    <a:pt x="0" y="218610"/>
                  </a:lnTo>
                  <a:close/>
                </a:path>
              </a:pathLst>
            </a:custGeom>
            <a:solidFill>
              <a:srgbClr val="36211B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66009" cy="266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spc="-40">
                  <a:solidFill>
                    <a:srgbClr val="E8E6E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Rozdzielenie mówców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208080" y="6143752"/>
            <a:ext cx="1752577" cy="736787"/>
            <a:chOff x="0" y="0"/>
            <a:chExt cx="466009" cy="1959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6009" cy="195911"/>
            </a:xfrm>
            <a:custGeom>
              <a:avLst/>
              <a:gdLst/>
              <a:ahLst/>
              <a:cxnLst/>
              <a:rect l="l" t="t" r="r" b="b"/>
              <a:pathLst>
                <a:path w="466009" h="195911">
                  <a:moveTo>
                    <a:pt x="0" y="0"/>
                  </a:moveTo>
                  <a:lnTo>
                    <a:pt x="466009" y="0"/>
                  </a:lnTo>
                  <a:lnTo>
                    <a:pt x="466009" y="195911"/>
                  </a:lnTo>
                  <a:lnTo>
                    <a:pt x="0" y="195911"/>
                  </a:lnTo>
                  <a:close/>
                </a:path>
              </a:pathLst>
            </a:custGeom>
            <a:solidFill>
              <a:srgbClr val="36211B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66009" cy="2435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spc="-40">
                  <a:solidFill>
                    <a:srgbClr val="E8E6E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ASR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28969" y="7715589"/>
            <a:ext cx="1752577" cy="1174576"/>
            <a:chOff x="0" y="0"/>
            <a:chExt cx="466009" cy="31231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66009" cy="312319"/>
            </a:xfrm>
            <a:custGeom>
              <a:avLst/>
              <a:gdLst/>
              <a:ahLst/>
              <a:cxnLst/>
              <a:rect l="l" t="t" r="r" b="b"/>
              <a:pathLst>
                <a:path w="466009" h="312319">
                  <a:moveTo>
                    <a:pt x="0" y="0"/>
                  </a:moveTo>
                  <a:lnTo>
                    <a:pt x="466009" y="0"/>
                  </a:lnTo>
                  <a:lnTo>
                    <a:pt x="466009" y="312319"/>
                  </a:lnTo>
                  <a:lnTo>
                    <a:pt x="0" y="312319"/>
                  </a:lnTo>
                  <a:close/>
                </a:path>
              </a:pathLst>
            </a:custGeom>
            <a:solidFill>
              <a:srgbClr val="36211B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66009" cy="3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spc="-40">
                  <a:solidFill>
                    <a:srgbClr val="E8E6E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Grupowanie mówców nagrania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515715" y="7891802"/>
            <a:ext cx="2078878" cy="822151"/>
            <a:chOff x="0" y="0"/>
            <a:chExt cx="552773" cy="21861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52773" cy="218610"/>
            </a:xfrm>
            <a:custGeom>
              <a:avLst/>
              <a:gdLst/>
              <a:ahLst/>
              <a:cxnLst/>
              <a:rect l="l" t="t" r="r" b="b"/>
              <a:pathLst>
                <a:path w="552773" h="218610">
                  <a:moveTo>
                    <a:pt x="0" y="0"/>
                  </a:moveTo>
                  <a:lnTo>
                    <a:pt x="552773" y="0"/>
                  </a:lnTo>
                  <a:lnTo>
                    <a:pt x="552773" y="218610"/>
                  </a:lnTo>
                  <a:lnTo>
                    <a:pt x="0" y="218610"/>
                  </a:lnTo>
                  <a:close/>
                </a:path>
              </a:pathLst>
            </a:custGeom>
            <a:solidFill>
              <a:srgbClr val="36211B"/>
            </a:solidFill>
          </p:spPr>
          <p:txBody>
            <a:bodyPr/>
            <a:lstStyle/>
            <a:p>
              <a:endParaRPr lang="pl-P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552773" cy="2662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spc="-40">
                  <a:solidFill>
                    <a:srgbClr val="E8E6E3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Grupowanie mówców zbioru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2005257" y="5012759"/>
            <a:ext cx="0" cy="1086128"/>
          </a:xfrm>
          <a:prstGeom prst="line">
            <a:avLst/>
          </a:prstGeom>
          <a:ln w="38100" cap="flat">
            <a:solidFill>
              <a:srgbClr val="4D363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pl-PL"/>
          </a:p>
        </p:txBody>
      </p:sp>
      <p:sp>
        <p:nvSpPr>
          <p:cNvPr id="21" name="AutoShape 21"/>
          <p:cNvSpPr/>
          <p:nvPr/>
        </p:nvSpPr>
        <p:spPr>
          <a:xfrm>
            <a:off x="2881546" y="6509963"/>
            <a:ext cx="1326535" cy="2182"/>
          </a:xfrm>
          <a:prstGeom prst="line">
            <a:avLst/>
          </a:prstGeom>
          <a:ln w="38100" cap="flat">
            <a:solidFill>
              <a:srgbClr val="4D363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pl-PL"/>
          </a:p>
        </p:txBody>
      </p:sp>
      <p:sp>
        <p:nvSpPr>
          <p:cNvPr id="22" name="AutoShape 22"/>
          <p:cNvSpPr/>
          <p:nvPr/>
        </p:nvSpPr>
        <p:spPr>
          <a:xfrm flipH="1">
            <a:off x="2005257" y="6880539"/>
            <a:ext cx="3079112" cy="835050"/>
          </a:xfrm>
          <a:prstGeom prst="line">
            <a:avLst/>
          </a:prstGeom>
          <a:ln w="38100" cap="flat">
            <a:solidFill>
              <a:srgbClr val="4D363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pl-PL"/>
          </a:p>
        </p:txBody>
      </p:sp>
      <p:sp>
        <p:nvSpPr>
          <p:cNvPr id="23" name="AutoShape 23"/>
          <p:cNvSpPr/>
          <p:nvPr/>
        </p:nvSpPr>
        <p:spPr>
          <a:xfrm>
            <a:off x="2881546" y="8302877"/>
            <a:ext cx="634170" cy="0"/>
          </a:xfrm>
          <a:prstGeom prst="line">
            <a:avLst/>
          </a:prstGeom>
          <a:ln w="38100" cap="flat">
            <a:solidFill>
              <a:srgbClr val="4D363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pl-PL"/>
          </a:p>
        </p:txBody>
      </p:sp>
      <p:sp>
        <p:nvSpPr>
          <p:cNvPr id="24" name="TextBox 24"/>
          <p:cNvSpPr txBox="1"/>
          <p:nvPr/>
        </p:nvSpPr>
        <p:spPr>
          <a:xfrm>
            <a:off x="481215" y="197803"/>
            <a:ext cx="17282045" cy="125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 spc="-296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Metody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259300" y="9210675"/>
            <a:ext cx="245031" cy="49530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59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81215" y="1362381"/>
            <a:ext cx="783593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1" spc="-103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Przetwarzanie wstępne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52651" y="3045979"/>
            <a:ext cx="5308006" cy="41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 dirty="0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PRZETWARZANIE WSTĘPNE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7149875" y="3310978"/>
            <a:ext cx="14395043" cy="5575820"/>
            <a:chOff x="0" y="0"/>
            <a:chExt cx="19193390" cy="7434426"/>
          </a:xfrm>
        </p:grpSpPr>
        <p:sp>
          <p:nvSpPr>
            <p:cNvPr id="29" name="TextBox 29"/>
            <p:cNvSpPr txBox="1"/>
            <p:nvPr/>
          </p:nvSpPr>
          <p:spPr>
            <a:xfrm>
              <a:off x="1489376" y="-38385"/>
              <a:ext cx="17704014" cy="7377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00"/>
                </a:lnSpc>
              </a:pPr>
              <a:r>
                <a:rPr lang="en-US" sz="3500" b="1" spc="-70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Po co to robimy? — Obsługa dialogów.</a:t>
              </a:r>
            </a:p>
            <a:p>
              <a:pPr algn="l">
                <a:lnSpc>
                  <a:spcPts val="4900"/>
                </a:lnSpc>
              </a:pPr>
              <a:endParaRPr lang="en-US" sz="3500" b="1" spc="-70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algn="l">
                <a:lnSpc>
                  <a:spcPts val="4900"/>
                </a:lnSpc>
              </a:pPr>
              <a:r>
                <a:rPr lang="en-US" sz="3500" b="1" spc="-70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Demucs — usunięcie tła.</a:t>
              </a:r>
            </a:p>
            <a:p>
              <a:pPr algn="l">
                <a:lnSpc>
                  <a:spcPts val="4900"/>
                </a:lnSpc>
              </a:pPr>
              <a:endParaRPr lang="en-US" sz="3500" b="1" spc="-70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algn="l">
                <a:lnSpc>
                  <a:spcPts val="4900"/>
                </a:lnSpc>
              </a:pPr>
              <a:r>
                <a:rPr lang="en-US" sz="3500" b="1" spc="-70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Mossformer2 — rozdzielanie mowy.</a:t>
              </a:r>
            </a:p>
            <a:p>
              <a:pPr algn="l">
                <a:lnSpc>
                  <a:spcPts val="4900"/>
                </a:lnSpc>
              </a:pPr>
              <a:endParaRPr lang="en-US" sz="3500" b="1" spc="-70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algn="l">
                <a:lnSpc>
                  <a:spcPts val="4900"/>
                </a:lnSpc>
              </a:pPr>
              <a:r>
                <a:rPr lang="en-US" sz="3500" b="1" spc="-70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Whisper — transkrypcja i segmentacja.</a:t>
              </a:r>
            </a:p>
            <a:p>
              <a:pPr algn="l">
                <a:lnSpc>
                  <a:spcPts val="4900"/>
                </a:lnSpc>
              </a:pPr>
              <a:endParaRPr lang="en-US" sz="3500" b="1" spc="-70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algn="l">
                <a:lnSpc>
                  <a:spcPts val="4900"/>
                </a:lnSpc>
              </a:pPr>
              <a:r>
                <a:rPr lang="en-US" sz="3500" b="1" spc="-70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DBSCAN — grupowanie wypowiedzi mówców.</a:t>
              </a:r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0" y="1551820"/>
              <a:ext cx="1043312" cy="913302"/>
              <a:chOff x="0" y="0"/>
              <a:chExt cx="812800" cy="71151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7115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515">
                    <a:moveTo>
                      <a:pt x="812800" y="355757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508315"/>
                    </a:lnTo>
                    <a:lnTo>
                      <a:pt x="406400" y="508315"/>
                    </a:lnTo>
                    <a:lnTo>
                      <a:pt x="406400" y="711515"/>
                    </a:lnTo>
                    <a:lnTo>
                      <a:pt x="812800" y="355757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174625"/>
                <a:ext cx="711200" cy="333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0" y="6521125"/>
              <a:ext cx="1043312" cy="913302"/>
              <a:chOff x="0" y="0"/>
              <a:chExt cx="812800" cy="71151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7115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515">
                    <a:moveTo>
                      <a:pt x="812800" y="355757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508315"/>
                    </a:lnTo>
                    <a:lnTo>
                      <a:pt x="406400" y="508315"/>
                    </a:lnTo>
                    <a:lnTo>
                      <a:pt x="406400" y="711515"/>
                    </a:lnTo>
                    <a:lnTo>
                      <a:pt x="812800" y="355757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174625"/>
                <a:ext cx="711200" cy="333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0" y="4874123"/>
              <a:ext cx="1043312" cy="913302"/>
              <a:chOff x="0" y="0"/>
              <a:chExt cx="812800" cy="711515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7115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515">
                    <a:moveTo>
                      <a:pt x="812800" y="355757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508315"/>
                    </a:lnTo>
                    <a:lnTo>
                      <a:pt x="406400" y="508315"/>
                    </a:lnTo>
                    <a:lnTo>
                      <a:pt x="406400" y="711515"/>
                    </a:lnTo>
                    <a:lnTo>
                      <a:pt x="812800" y="355757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174625"/>
                <a:ext cx="711200" cy="333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3227122"/>
              <a:ext cx="1043312" cy="913302"/>
              <a:chOff x="0" y="0"/>
              <a:chExt cx="812800" cy="711515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7115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515">
                    <a:moveTo>
                      <a:pt x="812800" y="355757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508315"/>
                    </a:lnTo>
                    <a:lnTo>
                      <a:pt x="406400" y="508315"/>
                    </a:lnTo>
                    <a:lnTo>
                      <a:pt x="406400" y="711515"/>
                    </a:lnTo>
                    <a:lnTo>
                      <a:pt x="812800" y="355757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174625"/>
                <a:ext cx="711200" cy="333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0" y="0"/>
              <a:ext cx="1043312" cy="913302"/>
              <a:chOff x="0" y="0"/>
              <a:chExt cx="812800" cy="711515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7115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515">
                    <a:moveTo>
                      <a:pt x="812800" y="355757"/>
                    </a:moveTo>
                    <a:lnTo>
                      <a:pt x="406400" y="0"/>
                    </a:lnTo>
                    <a:lnTo>
                      <a:pt x="406400" y="203200"/>
                    </a:lnTo>
                    <a:lnTo>
                      <a:pt x="0" y="203200"/>
                    </a:lnTo>
                    <a:lnTo>
                      <a:pt x="0" y="508315"/>
                    </a:lnTo>
                    <a:lnTo>
                      <a:pt x="406400" y="508315"/>
                    </a:lnTo>
                    <a:lnTo>
                      <a:pt x="406400" y="711515"/>
                    </a:lnTo>
                    <a:lnTo>
                      <a:pt x="812800" y="355757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174625"/>
                <a:ext cx="711200" cy="333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</p:grpSp>
      <p:pic>
        <p:nvPicPr>
          <p:cNvPr id="48" name="Obraz 47" descr="Obraz zawierający tekst, zrzut ekranu, Czcionka, design&#10;&#10;Zawartość wygenerowana przez AI może być niepoprawna.">
            <a:extLst>
              <a:ext uri="{FF2B5EF4-FFF2-40B4-BE49-F238E27FC236}">
                <a16:creationId xmlns:a16="http://schemas.microsoft.com/office/drawing/2014/main" id="{4585F24F-4E19-7AE3-39EF-162B60670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1215" y="197803"/>
            <a:ext cx="17282045" cy="125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60"/>
              </a:lnSpc>
            </a:pPr>
            <a:r>
              <a:rPr lang="en-US" sz="7400" b="1" spc="-296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Metody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59300" y="9210675"/>
            <a:ext cx="187881" cy="49530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spc="-59">
                <a:solidFill>
                  <a:srgbClr val="36211B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5956" y="1362381"/>
            <a:ext cx="4016044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spc="-103" dirty="0" err="1">
                <a:solidFill>
                  <a:srgbClr val="36211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Tłumaczenie</a:t>
            </a:r>
            <a:endParaRPr lang="en-US" sz="5199" b="1" spc="-103" dirty="0">
              <a:solidFill>
                <a:srgbClr val="36211B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481215" y="3556553"/>
            <a:ext cx="3464499" cy="4255803"/>
            <a:chOff x="0" y="-53637"/>
            <a:chExt cx="4619331" cy="5674405"/>
          </a:xfrm>
        </p:grpSpPr>
        <p:sp>
          <p:nvSpPr>
            <p:cNvPr id="6" name="AutoShape 6"/>
            <p:cNvSpPr/>
            <p:nvPr/>
          </p:nvSpPr>
          <p:spPr>
            <a:xfrm flipV="1">
              <a:off x="2285704" y="2114367"/>
              <a:ext cx="0" cy="1897526"/>
            </a:xfrm>
            <a:prstGeom prst="line">
              <a:avLst/>
            </a:prstGeom>
            <a:ln w="50800" cap="flat">
              <a:solidFill>
                <a:srgbClr val="4D363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pl-PL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885012"/>
              <a:ext cx="4619331" cy="4735756"/>
              <a:chOff x="0" y="0"/>
              <a:chExt cx="912461" cy="93545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12460" cy="935458"/>
              </a:xfrm>
              <a:custGeom>
                <a:avLst/>
                <a:gdLst/>
                <a:ahLst/>
                <a:cxnLst/>
                <a:rect l="l" t="t" r="r" b="b"/>
                <a:pathLst>
                  <a:path w="912460" h="935458">
                    <a:moveTo>
                      <a:pt x="0" y="0"/>
                    </a:moveTo>
                    <a:lnTo>
                      <a:pt x="912460" y="0"/>
                    </a:lnTo>
                    <a:lnTo>
                      <a:pt x="912460" y="935458"/>
                    </a:lnTo>
                    <a:lnTo>
                      <a:pt x="0" y="935458"/>
                    </a:lnTo>
                    <a:close/>
                  </a:path>
                </a:pathLst>
              </a:custGeom>
              <a:solidFill>
                <a:srgbClr val="220C00">
                  <a:alpha val="16863"/>
                </a:srgbClr>
              </a:solidFill>
              <a:ln w="38100" cap="sq">
                <a:solidFill>
                  <a:srgbClr val="000000">
                    <a:alpha val="16863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912461" cy="98308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117319" y="4011893"/>
              <a:ext cx="2336769" cy="982382"/>
              <a:chOff x="0" y="0"/>
              <a:chExt cx="466009" cy="19591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66009" cy="195911"/>
              </a:xfrm>
              <a:custGeom>
                <a:avLst/>
                <a:gdLst/>
                <a:ahLst/>
                <a:cxnLst/>
                <a:rect l="l" t="t" r="r" b="b"/>
                <a:pathLst>
                  <a:path w="466009" h="195911">
                    <a:moveTo>
                      <a:pt x="0" y="0"/>
                    </a:moveTo>
                    <a:lnTo>
                      <a:pt x="466009" y="0"/>
                    </a:lnTo>
                    <a:lnTo>
                      <a:pt x="466009" y="195911"/>
                    </a:lnTo>
                    <a:lnTo>
                      <a:pt x="0" y="195911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466009" cy="2435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2000" spc="-40">
                    <a:solidFill>
                      <a:srgbClr val="E8E6E3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Tłumaczenie</a:t>
                </a: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117319" y="1131985"/>
              <a:ext cx="2336769" cy="982382"/>
              <a:chOff x="0" y="0"/>
              <a:chExt cx="466009" cy="19591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66009" cy="195911"/>
              </a:xfrm>
              <a:custGeom>
                <a:avLst/>
                <a:gdLst/>
                <a:ahLst/>
                <a:cxnLst/>
                <a:rect l="l" t="t" r="r" b="b"/>
                <a:pathLst>
                  <a:path w="466009" h="195911">
                    <a:moveTo>
                      <a:pt x="0" y="0"/>
                    </a:moveTo>
                    <a:lnTo>
                      <a:pt x="466009" y="0"/>
                    </a:lnTo>
                    <a:lnTo>
                      <a:pt x="466009" y="195911"/>
                    </a:lnTo>
                    <a:lnTo>
                      <a:pt x="0" y="195911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466009" cy="2435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r>
                  <a:rPr lang="en-US" sz="2000" spc="-40">
                    <a:solidFill>
                      <a:srgbClr val="E8E6E3"/>
                    </a:solidFill>
                    <a:latin typeface="Canva Sans"/>
                    <a:ea typeface="Canva Sans"/>
                    <a:cs typeface="Canva Sans"/>
                    <a:sym typeface="Canva Sans"/>
                  </a:rPr>
                  <a:t>Ocena</a:t>
                </a:r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629611" y="-53637"/>
              <a:ext cx="3312185" cy="5591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 spc="-49" dirty="0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TŁUMACZENIE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254183" y="2356818"/>
            <a:ext cx="12242290" cy="7125320"/>
            <a:chOff x="0" y="0"/>
            <a:chExt cx="16323053" cy="9500427"/>
          </a:xfrm>
        </p:grpSpPr>
        <p:sp>
          <p:nvSpPr>
            <p:cNvPr id="18" name="TextBox 18"/>
            <p:cNvSpPr txBox="1"/>
            <p:nvPr/>
          </p:nvSpPr>
          <p:spPr>
            <a:xfrm>
              <a:off x="1099749" y="46017"/>
              <a:ext cx="11074291" cy="764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99"/>
                </a:lnSpc>
              </a:pPr>
              <a:r>
                <a:rPr lang="en-US" sz="3499" b="1" spc="-69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Do tłumaczenia wybrano LLM Bielik. 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0" y="0"/>
              <a:ext cx="861965" cy="913302"/>
              <a:chOff x="0" y="0"/>
              <a:chExt cx="671520" cy="71151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71520" cy="711515"/>
              </a:xfrm>
              <a:custGeom>
                <a:avLst/>
                <a:gdLst/>
                <a:ahLst/>
                <a:cxnLst/>
                <a:rect l="l" t="t" r="r" b="b"/>
                <a:pathLst>
                  <a:path w="671520" h="711515">
                    <a:moveTo>
                      <a:pt x="671520" y="355757"/>
                    </a:moveTo>
                    <a:lnTo>
                      <a:pt x="265120" y="0"/>
                    </a:lnTo>
                    <a:lnTo>
                      <a:pt x="265120" y="203200"/>
                    </a:lnTo>
                    <a:lnTo>
                      <a:pt x="0" y="203200"/>
                    </a:lnTo>
                    <a:lnTo>
                      <a:pt x="0" y="508315"/>
                    </a:lnTo>
                    <a:lnTo>
                      <a:pt x="265120" y="508315"/>
                    </a:lnTo>
                    <a:lnTo>
                      <a:pt x="265120" y="711515"/>
                    </a:lnTo>
                    <a:lnTo>
                      <a:pt x="671520" y="355757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174625"/>
                <a:ext cx="569920" cy="333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099749" y="3568508"/>
              <a:ext cx="14519925" cy="764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99"/>
                </a:lnSpc>
              </a:pPr>
              <a:r>
                <a:rPr lang="en-US" sz="3499" b="1" spc="-69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Dlaczego nie większy LLM typu GPT4? </a:t>
              </a:r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0" y="3522491"/>
              <a:ext cx="861965" cy="913302"/>
              <a:chOff x="0" y="0"/>
              <a:chExt cx="671520" cy="71151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671520" cy="711515"/>
              </a:xfrm>
              <a:custGeom>
                <a:avLst/>
                <a:gdLst/>
                <a:ahLst/>
                <a:cxnLst/>
                <a:rect l="l" t="t" r="r" b="b"/>
                <a:pathLst>
                  <a:path w="671520" h="711515">
                    <a:moveTo>
                      <a:pt x="671520" y="355757"/>
                    </a:moveTo>
                    <a:lnTo>
                      <a:pt x="265120" y="0"/>
                    </a:lnTo>
                    <a:lnTo>
                      <a:pt x="265120" y="203200"/>
                    </a:lnTo>
                    <a:lnTo>
                      <a:pt x="0" y="203200"/>
                    </a:lnTo>
                    <a:lnTo>
                      <a:pt x="0" y="508315"/>
                    </a:lnTo>
                    <a:lnTo>
                      <a:pt x="265120" y="508315"/>
                    </a:lnTo>
                    <a:lnTo>
                      <a:pt x="265120" y="711515"/>
                    </a:lnTo>
                    <a:lnTo>
                      <a:pt x="671520" y="355757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174625"/>
                <a:ext cx="569920" cy="333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099749" y="1804307"/>
              <a:ext cx="15223304" cy="764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99"/>
                </a:lnSpc>
              </a:pPr>
              <a:r>
                <a:rPr lang="en-US" sz="3499" b="1" spc="-69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Dlaczego nie Google Translate? </a:t>
              </a:r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0" y="1758289"/>
              <a:ext cx="861965" cy="913302"/>
              <a:chOff x="0" y="0"/>
              <a:chExt cx="671520" cy="71151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671520" cy="711515"/>
              </a:xfrm>
              <a:custGeom>
                <a:avLst/>
                <a:gdLst/>
                <a:ahLst/>
                <a:cxnLst/>
                <a:rect l="l" t="t" r="r" b="b"/>
                <a:pathLst>
                  <a:path w="671520" h="711515">
                    <a:moveTo>
                      <a:pt x="671520" y="355757"/>
                    </a:moveTo>
                    <a:lnTo>
                      <a:pt x="265120" y="0"/>
                    </a:lnTo>
                    <a:lnTo>
                      <a:pt x="265120" y="203200"/>
                    </a:lnTo>
                    <a:lnTo>
                      <a:pt x="0" y="203200"/>
                    </a:lnTo>
                    <a:lnTo>
                      <a:pt x="0" y="508315"/>
                    </a:lnTo>
                    <a:lnTo>
                      <a:pt x="265120" y="508315"/>
                    </a:lnTo>
                    <a:lnTo>
                      <a:pt x="265120" y="711515"/>
                    </a:lnTo>
                    <a:lnTo>
                      <a:pt x="671520" y="355757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174625"/>
                <a:ext cx="569920" cy="333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099749" y="5434310"/>
              <a:ext cx="14519925" cy="4066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99"/>
                </a:lnSpc>
              </a:pPr>
              <a:r>
                <a:rPr lang="en-US" sz="3499" b="1" spc="-69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Do oceny wykorzystano:</a:t>
              </a:r>
            </a:p>
            <a:p>
              <a:pPr marL="755649" lvl="1" indent="-377824" algn="l">
                <a:lnSpc>
                  <a:spcPts val="4899"/>
                </a:lnSpc>
                <a:buFont typeface="Arial"/>
                <a:buChar char="•"/>
              </a:pPr>
              <a:r>
                <a:rPr lang="en-US" sz="3499" b="1" spc="-69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COMET</a:t>
              </a:r>
            </a:p>
            <a:p>
              <a:pPr marL="755649" lvl="1" indent="-377824" algn="l">
                <a:lnSpc>
                  <a:spcPts val="4899"/>
                </a:lnSpc>
                <a:buFont typeface="Arial"/>
                <a:buChar char="•"/>
              </a:pPr>
              <a:r>
                <a:rPr lang="en-US" sz="3499" b="1" spc="-69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BERTSCORE</a:t>
              </a:r>
            </a:p>
            <a:p>
              <a:pPr marL="755649" lvl="1" indent="-377824" algn="l">
                <a:lnSpc>
                  <a:spcPts val="4899"/>
                </a:lnSpc>
                <a:buFont typeface="Arial"/>
                <a:buChar char="•"/>
              </a:pPr>
              <a:r>
                <a:rPr lang="en-US" sz="3499" b="1" spc="-69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BLEU</a:t>
              </a:r>
            </a:p>
            <a:p>
              <a:pPr marL="755649" lvl="1" indent="-377824" algn="l">
                <a:lnSpc>
                  <a:spcPts val="4899"/>
                </a:lnSpc>
                <a:buFont typeface="Arial"/>
                <a:buChar char="•"/>
              </a:pPr>
              <a:r>
                <a:rPr lang="en-US" sz="3499" b="1" spc="-69">
                  <a:solidFill>
                    <a:srgbClr val="36211B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CHRF</a:t>
              </a:r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0" y="5388293"/>
              <a:ext cx="861965" cy="913302"/>
              <a:chOff x="0" y="0"/>
              <a:chExt cx="671520" cy="711515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671520" cy="711515"/>
              </a:xfrm>
              <a:custGeom>
                <a:avLst/>
                <a:gdLst/>
                <a:ahLst/>
                <a:cxnLst/>
                <a:rect l="l" t="t" r="r" b="b"/>
                <a:pathLst>
                  <a:path w="671520" h="711515">
                    <a:moveTo>
                      <a:pt x="671520" y="355757"/>
                    </a:moveTo>
                    <a:lnTo>
                      <a:pt x="265120" y="0"/>
                    </a:lnTo>
                    <a:lnTo>
                      <a:pt x="265120" y="203200"/>
                    </a:lnTo>
                    <a:lnTo>
                      <a:pt x="0" y="203200"/>
                    </a:lnTo>
                    <a:lnTo>
                      <a:pt x="0" y="508315"/>
                    </a:lnTo>
                    <a:lnTo>
                      <a:pt x="265120" y="508315"/>
                    </a:lnTo>
                    <a:lnTo>
                      <a:pt x="265120" y="711515"/>
                    </a:lnTo>
                    <a:lnTo>
                      <a:pt x="671520" y="355757"/>
                    </a:lnTo>
                    <a:close/>
                  </a:path>
                </a:pathLst>
              </a:custGeom>
              <a:solidFill>
                <a:srgbClr val="36211B"/>
              </a:solidFill>
            </p:spPr>
            <p:txBody>
              <a:bodyPr/>
              <a:lstStyle/>
              <a:p>
                <a:endParaRPr lang="pl-PL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174625"/>
                <a:ext cx="569920" cy="333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</p:grpSp>
      <p:sp>
        <p:nvSpPr>
          <p:cNvPr id="34" name="Freeform 34"/>
          <p:cNvSpPr/>
          <p:nvPr/>
        </p:nvSpPr>
        <p:spPr>
          <a:xfrm>
            <a:off x="14166810" y="85893"/>
            <a:ext cx="4121190" cy="9620083"/>
          </a:xfrm>
          <a:custGeom>
            <a:avLst/>
            <a:gdLst/>
            <a:ahLst/>
            <a:cxnLst/>
            <a:rect l="l" t="t" r="r" b="b"/>
            <a:pathLst>
              <a:path w="4121190" h="9620083">
                <a:moveTo>
                  <a:pt x="0" y="0"/>
                </a:moveTo>
                <a:lnTo>
                  <a:pt x="4121190" y="0"/>
                </a:lnTo>
                <a:lnTo>
                  <a:pt x="4121190" y="9620083"/>
                </a:lnTo>
                <a:lnTo>
                  <a:pt x="0" y="9620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995" r="-54995"/>
            </a:stretch>
          </a:blipFill>
        </p:spPr>
        <p:txBody>
          <a:bodyPr/>
          <a:lstStyle/>
          <a:p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543</Words>
  <Application>Microsoft Office PowerPoint</Application>
  <PresentationFormat>Niestandardowy</PresentationFormat>
  <Paragraphs>179</Paragraphs>
  <Slides>21</Slides>
  <Notes>0</Notes>
  <HiddenSlides>0</HiddenSlides>
  <MMClips>2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21</vt:i4>
      </vt:variant>
    </vt:vector>
  </HeadingPairs>
  <TitlesOfParts>
    <vt:vector size="26" baseType="lpstr">
      <vt:lpstr>Canva Sans Bold</vt:lpstr>
      <vt:lpstr>Canva Sans</vt:lpstr>
      <vt:lpstr>Arial</vt:lpstr>
      <vt:lpstr>Calibri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DUBAI</dc:title>
  <cp:lastModifiedBy>Michał Wiktorowski (262330)</cp:lastModifiedBy>
  <cp:revision>15</cp:revision>
  <dcterms:created xsi:type="dcterms:W3CDTF">2006-08-16T00:00:00Z</dcterms:created>
  <dcterms:modified xsi:type="dcterms:W3CDTF">2025-06-23T20:51:04Z</dcterms:modified>
  <dc:identifier>DAGqhZw4nX4</dc:identifier>
</cp:coreProperties>
</file>